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8"/>
  </p:notesMasterIdLst>
  <p:handoutMasterIdLst>
    <p:handoutMasterId r:id="rId19"/>
  </p:handoutMasterIdLst>
  <p:sldIdLst>
    <p:sldId id="256" r:id="rId2"/>
    <p:sldId id="257" r:id="rId3"/>
    <p:sldId id="270" r:id="rId4"/>
    <p:sldId id="275" r:id="rId5"/>
    <p:sldId id="271" r:id="rId6"/>
    <p:sldId id="272" r:id="rId7"/>
    <p:sldId id="273" r:id="rId8"/>
    <p:sldId id="274" r:id="rId9"/>
    <p:sldId id="269" r:id="rId10"/>
    <p:sldId id="258" r:id="rId11"/>
    <p:sldId id="259" r:id="rId12"/>
    <p:sldId id="260" r:id="rId13"/>
    <p:sldId id="261" r:id="rId14"/>
    <p:sldId id="262" r:id="rId15"/>
    <p:sldId id="263" r:id="rId16"/>
    <p:sldId id="264"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385" autoAdjust="0"/>
  </p:normalViewPr>
  <p:slideViewPr>
    <p:cSldViewPr>
      <p:cViewPr>
        <p:scale>
          <a:sx n="101" d="100"/>
          <a:sy n="101" d="100"/>
        </p:scale>
        <p:origin x="-180"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621"/>
          </a:xfrm>
          <a:prstGeom prst="rect">
            <a:avLst/>
          </a:prstGeom>
        </p:spPr>
        <p:txBody>
          <a:bodyPr vert="horz" lIns="91440" tIns="45720" rIns="91440" bIns="45720" rtlCol="0"/>
          <a:lstStyle>
            <a:lvl1pPr algn="r">
              <a:defRPr sz="1200"/>
            </a:lvl1pPr>
          </a:lstStyle>
          <a:p>
            <a:fld id="{62A5A458-9130-40E9-BDF4-79F2ABEAD5DF}" type="datetimeFigureOut">
              <a:rPr lang="en-US" smtClean="0"/>
              <a:t>7/10/2013</a:t>
            </a:fld>
            <a:endParaRPr lang="en-US"/>
          </a:p>
        </p:txBody>
      </p:sp>
      <p:sp>
        <p:nvSpPr>
          <p:cNvPr id="4" name="Footer Placeholder 3"/>
          <p:cNvSpPr>
            <a:spLocks noGrp="1"/>
          </p:cNvSpPr>
          <p:nvPr>
            <p:ph type="ftr" sz="quarter" idx="2"/>
          </p:nvPr>
        </p:nvSpPr>
        <p:spPr>
          <a:xfrm>
            <a:off x="1" y="8829180"/>
            <a:ext cx="2972421" cy="46562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180"/>
            <a:ext cx="2972421" cy="465621"/>
          </a:xfrm>
          <a:prstGeom prst="rect">
            <a:avLst/>
          </a:prstGeom>
        </p:spPr>
        <p:txBody>
          <a:bodyPr vert="horz" lIns="91440" tIns="45720" rIns="91440" bIns="45720" rtlCol="0" anchor="b"/>
          <a:lstStyle>
            <a:lvl1pPr algn="r">
              <a:defRPr sz="1200"/>
            </a:lvl1pPr>
          </a:lstStyle>
          <a:p>
            <a:fld id="{9856FAAF-88AE-4B33-A86E-EA2045764700}" type="slidenum">
              <a:rPr lang="en-US" smtClean="0"/>
              <a:t>‹#›</a:t>
            </a:fld>
            <a:endParaRPr lang="en-US"/>
          </a:p>
        </p:txBody>
      </p:sp>
    </p:spTree>
    <p:extLst>
      <p:ext uri="{BB962C8B-B14F-4D97-AF65-F5344CB8AC3E}">
        <p14:creationId xmlns:p14="http://schemas.microsoft.com/office/powerpoint/2010/main" val="884342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2757" tIns="46378" rIns="92757" bIns="46378" rtlCol="0"/>
          <a:lstStyle>
            <a:lvl1pPr algn="r">
              <a:defRPr sz="1200"/>
            </a:lvl1pPr>
          </a:lstStyle>
          <a:p>
            <a:fld id="{6181C9C7-77BD-4D3B-856A-DD51D631F2DF}" type="datetimeFigureOut">
              <a:rPr lang="en-US" smtClean="0"/>
              <a:t>7/10/2013</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2757" tIns="46378" rIns="92757" bIns="46378" rtlCol="0" anchor="b"/>
          <a:lstStyle>
            <a:lvl1pPr algn="r">
              <a:defRPr sz="1200"/>
            </a:lvl1pPr>
          </a:lstStyle>
          <a:p>
            <a:fld id="{98ED2403-6BF8-4908-B2B2-D73E40F6B710}" type="slidenum">
              <a:rPr lang="en-US" smtClean="0"/>
              <a:t>‹#›</a:t>
            </a:fld>
            <a:endParaRPr lang="en-US"/>
          </a:p>
        </p:txBody>
      </p:sp>
    </p:spTree>
    <p:extLst>
      <p:ext uri="{BB962C8B-B14F-4D97-AF65-F5344CB8AC3E}">
        <p14:creationId xmlns:p14="http://schemas.microsoft.com/office/powerpoint/2010/main" val="954400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D2403-6BF8-4908-B2B2-D73E40F6B710}" type="slidenum">
              <a:rPr lang="en-US" smtClean="0"/>
              <a:t>1</a:t>
            </a:fld>
            <a:endParaRPr lang="en-US"/>
          </a:p>
        </p:txBody>
      </p:sp>
    </p:spTree>
    <p:extLst>
      <p:ext uri="{BB962C8B-B14F-4D97-AF65-F5344CB8AC3E}">
        <p14:creationId xmlns:p14="http://schemas.microsoft.com/office/powerpoint/2010/main" val="4060145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D2403-6BF8-4908-B2B2-D73E40F6B710}" type="slidenum">
              <a:rPr lang="en-US" smtClean="0"/>
              <a:t>10</a:t>
            </a:fld>
            <a:endParaRPr lang="en-US"/>
          </a:p>
        </p:txBody>
      </p:sp>
    </p:spTree>
    <p:extLst>
      <p:ext uri="{BB962C8B-B14F-4D97-AF65-F5344CB8AC3E}">
        <p14:creationId xmlns:p14="http://schemas.microsoft.com/office/powerpoint/2010/main" val="2727727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D2403-6BF8-4908-B2B2-D73E40F6B710}" type="slidenum">
              <a:rPr lang="en-US" smtClean="0"/>
              <a:t>11</a:t>
            </a:fld>
            <a:endParaRPr lang="en-US"/>
          </a:p>
        </p:txBody>
      </p:sp>
    </p:spTree>
    <p:extLst>
      <p:ext uri="{BB962C8B-B14F-4D97-AF65-F5344CB8AC3E}">
        <p14:creationId xmlns:p14="http://schemas.microsoft.com/office/powerpoint/2010/main" val="1647366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D2403-6BF8-4908-B2B2-D73E40F6B710}" type="slidenum">
              <a:rPr lang="en-US" smtClean="0"/>
              <a:t>12</a:t>
            </a:fld>
            <a:endParaRPr lang="en-US"/>
          </a:p>
        </p:txBody>
      </p:sp>
    </p:spTree>
    <p:extLst>
      <p:ext uri="{BB962C8B-B14F-4D97-AF65-F5344CB8AC3E}">
        <p14:creationId xmlns:p14="http://schemas.microsoft.com/office/powerpoint/2010/main" val="1550485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D2403-6BF8-4908-B2B2-D73E40F6B710}" type="slidenum">
              <a:rPr lang="en-US" smtClean="0"/>
              <a:t>13</a:t>
            </a:fld>
            <a:endParaRPr lang="en-US"/>
          </a:p>
        </p:txBody>
      </p:sp>
    </p:spTree>
    <p:extLst>
      <p:ext uri="{BB962C8B-B14F-4D97-AF65-F5344CB8AC3E}">
        <p14:creationId xmlns:p14="http://schemas.microsoft.com/office/powerpoint/2010/main" val="3380707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D2403-6BF8-4908-B2B2-D73E40F6B710}" type="slidenum">
              <a:rPr lang="en-US" smtClean="0"/>
              <a:t>14</a:t>
            </a:fld>
            <a:endParaRPr lang="en-US"/>
          </a:p>
        </p:txBody>
      </p:sp>
    </p:spTree>
    <p:extLst>
      <p:ext uri="{BB962C8B-B14F-4D97-AF65-F5344CB8AC3E}">
        <p14:creationId xmlns:p14="http://schemas.microsoft.com/office/powerpoint/2010/main" val="1310973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D2403-6BF8-4908-B2B2-D73E40F6B710}" type="slidenum">
              <a:rPr lang="en-US" smtClean="0"/>
              <a:t>15</a:t>
            </a:fld>
            <a:endParaRPr lang="en-US"/>
          </a:p>
        </p:txBody>
      </p:sp>
    </p:spTree>
    <p:extLst>
      <p:ext uri="{BB962C8B-B14F-4D97-AF65-F5344CB8AC3E}">
        <p14:creationId xmlns:p14="http://schemas.microsoft.com/office/powerpoint/2010/main" val="38414846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D2403-6BF8-4908-B2B2-D73E40F6B710}" type="slidenum">
              <a:rPr lang="en-US" smtClean="0"/>
              <a:t>16</a:t>
            </a:fld>
            <a:endParaRPr lang="en-US"/>
          </a:p>
        </p:txBody>
      </p:sp>
    </p:spTree>
    <p:extLst>
      <p:ext uri="{BB962C8B-B14F-4D97-AF65-F5344CB8AC3E}">
        <p14:creationId xmlns:p14="http://schemas.microsoft.com/office/powerpoint/2010/main" val="3831476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D2403-6BF8-4908-B2B2-D73E40F6B710}" type="slidenum">
              <a:rPr lang="en-US" smtClean="0"/>
              <a:t>2</a:t>
            </a:fld>
            <a:endParaRPr lang="en-US"/>
          </a:p>
        </p:txBody>
      </p:sp>
    </p:spTree>
    <p:extLst>
      <p:ext uri="{BB962C8B-B14F-4D97-AF65-F5344CB8AC3E}">
        <p14:creationId xmlns:p14="http://schemas.microsoft.com/office/powerpoint/2010/main" val="369696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D2403-6BF8-4908-B2B2-D73E40F6B710}" type="slidenum">
              <a:rPr lang="en-US" smtClean="0"/>
              <a:t>3</a:t>
            </a:fld>
            <a:endParaRPr lang="en-US"/>
          </a:p>
        </p:txBody>
      </p:sp>
    </p:spTree>
    <p:extLst>
      <p:ext uri="{BB962C8B-B14F-4D97-AF65-F5344CB8AC3E}">
        <p14:creationId xmlns:p14="http://schemas.microsoft.com/office/powerpoint/2010/main" val="2897058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D2403-6BF8-4908-B2B2-D73E40F6B710}" type="slidenum">
              <a:rPr lang="en-US" smtClean="0"/>
              <a:t>4</a:t>
            </a:fld>
            <a:endParaRPr lang="en-US"/>
          </a:p>
        </p:txBody>
      </p:sp>
    </p:spTree>
    <p:extLst>
      <p:ext uri="{BB962C8B-B14F-4D97-AF65-F5344CB8AC3E}">
        <p14:creationId xmlns:p14="http://schemas.microsoft.com/office/powerpoint/2010/main" val="2897058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D2403-6BF8-4908-B2B2-D73E40F6B710}" type="slidenum">
              <a:rPr lang="en-US" smtClean="0"/>
              <a:t>5</a:t>
            </a:fld>
            <a:endParaRPr lang="en-US"/>
          </a:p>
        </p:txBody>
      </p:sp>
    </p:spTree>
    <p:extLst>
      <p:ext uri="{BB962C8B-B14F-4D97-AF65-F5344CB8AC3E}">
        <p14:creationId xmlns:p14="http://schemas.microsoft.com/office/powerpoint/2010/main" val="4203644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D2403-6BF8-4908-B2B2-D73E40F6B710}" type="slidenum">
              <a:rPr lang="en-US" smtClean="0"/>
              <a:t>6</a:t>
            </a:fld>
            <a:endParaRPr lang="en-US"/>
          </a:p>
        </p:txBody>
      </p:sp>
    </p:spTree>
    <p:extLst>
      <p:ext uri="{BB962C8B-B14F-4D97-AF65-F5344CB8AC3E}">
        <p14:creationId xmlns:p14="http://schemas.microsoft.com/office/powerpoint/2010/main" val="3011726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D2403-6BF8-4908-B2B2-D73E40F6B710}" type="slidenum">
              <a:rPr lang="en-US" smtClean="0"/>
              <a:t>7</a:t>
            </a:fld>
            <a:endParaRPr lang="en-US"/>
          </a:p>
        </p:txBody>
      </p:sp>
    </p:spTree>
    <p:extLst>
      <p:ext uri="{BB962C8B-B14F-4D97-AF65-F5344CB8AC3E}">
        <p14:creationId xmlns:p14="http://schemas.microsoft.com/office/powerpoint/2010/main" val="1891616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7567"/>
            <a:r>
              <a:rPr lang="en-US" sz="4900" dirty="0"/>
              <a:t>For future reports, efforts will be made to include information for all non-profits using information from Form IRS 990 forms included in the Connecticut Nonprofit Strategy Platform. </a:t>
            </a:r>
          </a:p>
          <a:p>
            <a:pPr defTabSz="927567"/>
            <a:endParaRPr lang="en-US" dirty="0"/>
          </a:p>
          <a:p>
            <a:pPr defTabSz="927567"/>
            <a:r>
              <a:rPr lang="en-US" dirty="0"/>
              <a:t>Working with the Connecticut Nonprofit Strategy Platform OPM compared the data elements of the ratio analysis workbook file to determine comparability with the data elements in the platform.  Minor discrepancies were identified.  OPM provided the list of non-profit providers with state contracts.  The data collaborative has updated their Financial Analyzer and we will be working to develop a custom list of providers that will allow us to conduct our own research.  The data collaborative is also working on a “how-to” tutorial. </a:t>
            </a:r>
          </a:p>
          <a:p>
            <a:endParaRPr lang="en-US" dirty="0"/>
          </a:p>
        </p:txBody>
      </p:sp>
      <p:sp>
        <p:nvSpPr>
          <p:cNvPr id="4" name="Slide Number Placeholder 3"/>
          <p:cNvSpPr>
            <a:spLocks noGrp="1"/>
          </p:cNvSpPr>
          <p:nvPr>
            <p:ph type="sldNum" sz="quarter" idx="10"/>
          </p:nvPr>
        </p:nvSpPr>
        <p:spPr/>
        <p:txBody>
          <a:bodyPr/>
          <a:lstStyle/>
          <a:p>
            <a:fld id="{98ED2403-6BF8-4908-B2B2-D73E40F6B710}" type="slidenum">
              <a:rPr lang="en-US" smtClean="0"/>
              <a:t>8</a:t>
            </a:fld>
            <a:endParaRPr lang="en-US"/>
          </a:p>
        </p:txBody>
      </p:sp>
    </p:spTree>
    <p:extLst>
      <p:ext uri="{BB962C8B-B14F-4D97-AF65-F5344CB8AC3E}">
        <p14:creationId xmlns:p14="http://schemas.microsoft.com/office/powerpoint/2010/main" val="1283906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D2403-6BF8-4908-B2B2-D73E40F6B710}" type="slidenum">
              <a:rPr lang="en-US" smtClean="0"/>
              <a:t>9</a:t>
            </a:fld>
            <a:endParaRPr lang="en-US"/>
          </a:p>
        </p:txBody>
      </p:sp>
    </p:spTree>
    <p:extLst>
      <p:ext uri="{BB962C8B-B14F-4D97-AF65-F5344CB8AC3E}">
        <p14:creationId xmlns:p14="http://schemas.microsoft.com/office/powerpoint/2010/main" val="3051150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D837B20-0035-4557-80AA-99FF7839DADA}" type="datetime1">
              <a:rPr lang="en-US" smtClean="0"/>
              <a:t>7/10/2013</a:t>
            </a:fld>
            <a:endParaRPr lang="en-US"/>
          </a:p>
        </p:txBody>
      </p:sp>
      <p:sp>
        <p:nvSpPr>
          <p:cNvPr id="19" name="Footer Placeholder 18"/>
          <p:cNvSpPr>
            <a:spLocks noGrp="1"/>
          </p:cNvSpPr>
          <p:nvPr>
            <p:ph type="ftr" sz="quarter" idx="11"/>
          </p:nvPr>
        </p:nvSpPr>
        <p:spPr/>
        <p:txBody>
          <a:bodyPr/>
          <a:lstStyle/>
          <a:p>
            <a:r>
              <a:rPr lang="en-US" smtClean="0"/>
              <a:t>07/10/13</a:t>
            </a:r>
            <a:endParaRPr lang="en-US"/>
          </a:p>
        </p:txBody>
      </p:sp>
      <p:sp>
        <p:nvSpPr>
          <p:cNvPr id="27" name="Slide Number Placeholder 26"/>
          <p:cNvSpPr>
            <a:spLocks noGrp="1"/>
          </p:cNvSpPr>
          <p:nvPr>
            <p:ph type="sldNum" sz="quarter" idx="12"/>
          </p:nvPr>
        </p:nvSpPr>
        <p:spPr/>
        <p:txBody>
          <a:bodyPr/>
          <a:lstStyle/>
          <a:p>
            <a:fld id="{A08EEEFB-3216-4438-85AD-5A0A51E7EA5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0EE20E-B2C8-4B3E-A97B-4FA52429E410}" type="datetime1">
              <a:rPr lang="en-US" smtClean="0"/>
              <a:t>7/10/2013</a:t>
            </a:fld>
            <a:endParaRPr lang="en-US"/>
          </a:p>
        </p:txBody>
      </p:sp>
      <p:sp>
        <p:nvSpPr>
          <p:cNvPr id="5" name="Footer Placeholder 4"/>
          <p:cNvSpPr>
            <a:spLocks noGrp="1"/>
          </p:cNvSpPr>
          <p:nvPr>
            <p:ph type="ftr" sz="quarter" idx="11"/>
          </p:nvPr>
        </p:nvSpPr>
        <p:spPr/>
        <p:txBody>
          <a:bodyPr/>
          <a:lstStyle/>
          <a:p>
            <a:r>
              <a:rPr lang="en-US" smtClean="0"/>
              <a:t>07/10/13</a:t>
            </a:r>
            <a:endParaRPr lang="en-US"/>
          </a:p>
        </p:txBody>
      </p:sp>
      <p:sp>
        <p:nvSpPr>
          <p:cNvPr id="6" name="Slide Number Placeholder 5"/>
          <p:cNvSpPr>
            <a:spLocks noGrp="1"/>
          </p:cNvSpPr>
          <p:nvPr>
            <p:ph type="sldNum" sz="quarter" idx="12"/>
          </p:nvPr>
        </p:nvSpPr>
        <p:spPr/>
        <p:txBody>
          <a:bodyPr/>
          <a:lstStyle/>
          <a:p>
            <a:fld id="{A08EEEFB-3216-4438-85AD-5A0A51E7EA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89A33F-B5C0-4261-A65D-5B8B5E3F4785}" type="datetime1">
              <a:rPr lang="en-US" smtClean="0"/>
              <a:t>7/10/2013</a:t>
            </a:fld>
            <a:endParaRPr lang="en-US"/>
          </a:p>
        </p:txBody>
      </p:sp>
      <p:sp>
        <p:nvSpPr>
          <p:cNvPr id="5" name="Footer Placeholder 4"/>
          <p:cNvSpPr>
            <a:spLocks noGrp="1"/>
          </p:cNvSpPr>
          <p:nvPr>
            <p:ph type="ftr" sz="quarter" idx="11"/>
          </p:nvPr>
        </p:nvSpPr>
        <p:spPr/>
        <p:txBody>
          <a:bodyPr/>
          <a:lstStyle/>
          <a:p>
            <a:r>
              <a:rPr lang="en-US" smtClean="0"/>
              <a:t>07/10/13</a:t>
            </a:r>
            <a:endParaRPr lang="en-US"/>
          </a:p>
        </p:txBody>
      </p:sp>
      <p:sp>
        <p:nvSpPr>
          <p:cNvPr id="6" name="Slide Number Placeholder 5"/>
          <p:cNvSpPr>
            <a:spLocks noGrp="1"/>
          </p:cNvSpPr>
          <p:nvPr>
            <p:ph type="sldNum" sz="quarter" idx="12"/>
          </p:nvPr>
        </p:nvSpPr>
        <p:spPr/>
        <p:txBody>
          <a:bodyPr/>
          <a:lstStyle/>
          <a:p>
            <a:fld id="{A08EEEFB-3216-4438-85AD-5A0A51E7EA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081CB1-9669-494E-BFAC-EB9BB019DD3D}" type="datetime1">
              <a:rPr lang="en-US" smtClean="0"/>
              <a:t>7/10/2013</a:t>
            </a:fld>
            <a:endParaRPr lang="en-US"/>
          </a:p>
        </p:txBody>
      </p:sp>
      <p:sp>
        <p:nvSpPr>
          <p:cNvPr id="5" name="Footer Placeholder 4"/>
          <p:cNvSpPr>
            <a:spLocks noGrp="1"/>
          </p:cNvSpPr>
          <p:nvPr>
            <p:ph type="ftr" sz="quarter" idx="11"/>
          </p:nvPr>
        </p:nvSpPr>
        <p:spPr/>
        <p:txBody>
          <a:bodyPr/>
          <a:lstStyle/>
          <a:p>
            <a:r>
              <a:rPr lang="en-US" smtClean="0"/>
              <a:t>07/10/13</a:t>
            </a:r>
            <a:endParaRPr lang="en-US"/>
          </a:p>
        </p:txBody>
      </p:sp>
      <p:sp>
        <p:nvSpPr>
          <p:cNvPr id="6" name="Slide Number Placeholder 5"/>
          <p:cNvSpPr>
            <a:spLocks noGrp="1"/>
          </p:cNvSpPr>
          <p:nvPr>
            <p:ph type="sldNum" sz="quarter" idx="12"/>
          </p:nvPr>
        </p:nvSpPr>
        <p:spPr/>
        <p:txBody>
          <a:bodyPr/>
          <a:lstStyle/>
          <a:p>
            <a:fld id="{A08EEEFB-3216-4438-85AD-5A0A51E7EA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9F64EAF-9111-4CD4-9483-CC5FB541BE11}" type="datetime1">
              <a:rPr lang="en-US" smtClean="0"/>
              <a:t>7/10/2013</a:t>
            </a:fld>
            <a:endParaRPr lang="en-US"/>
          </a:p>
        </p:txBody>
      </p:sp>
      <p:sp>
        <p:nvSpPr>
          <p:cNvPr id="5" name="Footer Placeholder 4"/>
          <p:cNvSpPr>
            <a:spLocks noGrp="1"/>
          </p:cNvSpPr>
          <p:nvPr>
            <p:ph type="ftr" sz="quarter" idx="11"/>
          </p:nvPr>
        </p:nvSpPr>
        <p:spPr/>
        <p:txBody>
          <a:bodyPr/>
          <a:lstStyle/>
          <a:p>
            <a:r>
              <a:rPr lang="en-US" smtClean="0"/>
              <a:t>07/10/13</a:t>
            </a:r>
            <a:endParaRPr lang="en-US"/>
          </a:p>
        </p:txBody>
      </p:sp>
      <p:sp>
        <p:nvSpPr>
          <p:cNvPr id="6" name="Slide Number Placeholder 5"/>
          <p:cNvSpPr>
            <a:spLocks noGrp="1"/>
          </p:cNvSpPr>
          <p:nvPr>
            <p:ph type="sldNum" sz="quarter" idx="12"/>
          </p:nvPr>
        </p:nvSpPr>
        <p:spPr/>
        <p:txBody>
          <a:bodyPr/>
          <a:lstStyle/>
          <a:p>
            <a:fld id="{A08EEEFB-3216-4438-85AD-5A0A51E7EA5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2D63F7-B324-4AAA-BDDA-80444AC6DB74}" type="datetime1">
              <a:rPr lang="en-US" smtClean="0"/>
              <a:t>7/10/2013</a:t>
            </a:fld>
            <a:endParaRPr lang="en-US"/>
          </a:p>
        </p:txBody>
      </p:sp>
      <p:sp>
        <p:nvSpPr>
          <p:cNvPr id="6" name="Footer Placeholder 5"/>
          <p:cNvSpPr>
            <a:spLocks noGrp="1"/>
          </p:cNvSpPr>
          <p:nvPr>
            <p:ph type="ftr" sz="quarter" idx="11"/>
          </p:nvPr>
        </p:nvSpPr>
        <p:spPr/>
        <p:txBody>
          <a:bodyPr/>
          <a:lstStyle/>
          <a:p>
            <a:r>
              <a:rPr lang="en-US" smtClean="0"/>
              <a:t>07/10/13</a:t>
            </a:r>
            <a:endParaRPr lang="en-US"/>
          </a:p>
        </p:txBody>
      </p:sp>
      <p:sp>
        <p:nvSpPr>
          <p:cNvPr id="7" name="Slide Number Placeholder 6"/>
          <p:cNvSpPr>
            <a:spLocks noGrp="1"/>
          </p:cNvSpPr>
          <p:nvPr>
            <p:ph type="sldNum" sz="quarter" idx="12"/>
          </p:nvPr>
        </p:nvSpPr>
        <p:spPr/>
        <p:txBody>
          <a:bodyPr/>
          <a:lstStyle/>
          <a:p>
            <a:fld id="{A08EEEFB-3216-4438-85AD-5A0A51E7EA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622108-8E32-4430-BE58-DC2F4D0B4408}" type="datetime1">
              <a:rPr lang="en-US" smtClean="0"/>
              <a:t>7/10/2013</a:t>
            </a:fld>
            <a:endParaRPr lang="en-US"/>
          </a:p>
        </p:txBody>
      </p:sp>
      <p:sp>
        <p:nvSpPr>
          <p:cNvPr id="8" name="Footer Placeholder 7"/>
          <p:cNvSpPr>
            <a:spLocks noGrp="1"/>
          </p:cNvSpPr>
          <p:nvPr>
            <p:ph type="ftr" sz="quarter" idx="11"/>
          </p:nvPr>
        </p:nvSpPr>
        <p:spPr/>
        <p:txBody>
          <a:bodyPr/>
          <a:lstStyle/>
          <a:p>
            <a:r>
              <a:rPr lang="en-US" smtClean="0"/>
              <a:t>07/10/13</a:t>
            </a:r>
            <a:endParaRPr lang="en-US"/>
          </a:p>
        </p:txBody>
      </p:sp>
      <p:sp>
        <p:nvSpPr>
          <p:cNvPr id="9" name="Slide Number Placeholder 8"/>
          <p:cNvSpPr>
            <a:spLocks noGrp="1"/>
          </p:cNvSpPr>
          <p:nvPr>
            <p:ph type="sldNum" sz="quarter" idx="12"/>
          </p:nvPr>
        </p:nvSpPr>
        <p:spPr/>
        <p:txBody>
          <a:bodyPr/>
          <a:lstStyle/>
          <a:p>
            <a:fld id="{A08EEEFB-3216-4438-85AD-5A0A51E7EA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758095-F6FA-4BA2-8C5F-4C3A727FB4F0}" type="datetime1">
              <a:rPr lang="en-US" smtClean="0"/>
              <a:t>7/10/2013</a:t>
            </a:fld>
            <a:endParaRPr lang="en-US"/>
          </a:p>
        </p:txBody>
      </p:sp>
      <p:sp>
        <p:nvSpPr>
          <p:cNvPr id="4" name="Footer Placeholder 3"/>
          <p:cNvSpPr>
            <a:spLocks noGrp="1"/>
          </p:cNvSpPr>
          <p:nvPr>
            <p:ph type="ftr" sz="quarter" idx="11"/>
          </p:nvPr>
        </p:nvSpPr>
        <p:spPr/>
        <p:txBody>
          <a:bodyPr/>
          <a:lstStyle/>
          <a:p>
            <a:r>
              <a:rPr lang="en-US" smtClean="0"/>
              <a:t>07/10/13</a:t>
            </a:r>
            <a:endParaRPr lang="en-US"/>
          </a:p>
        </p:txBody>
      </p:sp>
      <p:sp>
        <p:nvSpPr>
          <p:cNvPr id="5" name="Slide Number Placeholder 4"/>
          <p:cNvSpPr>
            <a:spLocks noGrp="1"/>
          </p:cNvSpPr>
          <p:nvPr>
            <p:ph type="sldNum" sz="quarter" idx="12"/>
          </p:nvPr>
        </p:nvSpPr>
        <p:spPr/>
        <p:txBody>
          <a:bodyPr/>
          <a:lstStyle/>
          <a:p>
            <a:fld id="{A08EEEFB-3216-4438-85AD-5A0A51E7EA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D867B-D509-4EC8-B86F-980EB700FABB}" type="datetime1">
              <a:rPr lang="en-US" smtClean="0"/>
              <a:t>7/10/2013</a:t>
            </a:fld>
            <a:endParaRPr lang="en-US"/>
          </a:p>
        </p:txBody>
      </p:sp>
      <p:sp>
        <p:nvSpPr>
          <p:cNvPr id="3" name="Footer Placeholder 2"/>
          <p:cNvSpPr>
            <a:spLocks noGrp="1"/>
          </p:cNvSpPr>
          <p:nvPr>
            <p:ph type="ftr" sz="quarter" idx="11"/>
          </p:nvPr>
        </p:nvSpPr>
        <p:spPr/>
        <p:txBody>
          <a:bodyPr/>
          <a:lstStyle/>
          <a:p>
            <a:r>
              <a:rPr lang="en-US" smtClean="0"/>
              <a:t>07/10/13</a:t>
            </a:r>
            <a:endParaRPr lang="en-US"/>
          </a:p>
        </p:txBody>
      </p:sp>
      <p:sp>
        <p:nvSpPr>
          <p:cNvPr id="4" name="Slide Number Placeholder 3"/>
          <p:cNvSpPr>
            <a:spLocks noGrp="1"/>
          </p:cNvSpPr>
          <p:nvPr>
            <p:ph type="sldNum" sz="quarter" idx="12"/>
          </p:nvPr>
        </p:nvSpPr>
        <p:spPr/>
        <p:txBody>
          <a:bodyPr/>
          <a:lstStyle/>
          <a:p>
            <a:fld id="{A08EEEFB-3216-4438-85AD-5A0A51E7EA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F23731-F953-432E-AAE7-99515325B402}" type="datetime1">
              <a:rPr lang="en-US" smtClean="0"/>
              <a:t>7/10/2013</a:t>
            </a:fld>
            <a:endParaRPr lang="en-US"/>
          </a:p>
        </p:txBody>
      </p:sp>
      <p:sp>
        <p:nvSpPr>
          <p:cNvPr id="6" name="Footer Placeholder 5"/>
          <p:cNvSpPr>
            <a:spLocks noGrp="1"/>
          </p:cNvSpPr>
          <p:nvPr>
            <p:ph type="ftr" sz="quarter" idx="11"/>
          </p:nvPr>
        </p:nvSpPr>
        <p:spPr/>
        <p:txBody>
          <a:bodyPr/>
          <a:lstStyle/>
          <a:p>
            <a:r>
              <a:rPr lang="en-US" smtClean="0"/>
              <a:t>07/10/13</a:t>
            </a:r>
            <a:endParaRPr lang="en-US"/>
          </a:p>
        </p:txBody>
      </p:sp>
      <p:sp>
        <p:nvSpPr>
          <p:cNvPr id="7" name="Slide Number Placeholder 6"/>
          <p:cNvSpPr>
            <a:spLocks noGrp="1"/>
          </p:cNvSpPr>
          <p:nvPr>
            <p:ph type="sldNum" sz="quarter" idx="12"/>
          </p:nvPr>
        </p:nvSpPr>
        <p:spPr/>
        <p:txBody>
          <a:bodyPr/>
          <a:lstStyle/>
          <a:p>
            <a:fld id="{A08EEEFB-3216-4438-85AD-5A0A51E7EA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959E15-9A77-4136-854C-D56FF654E091}" type="datetime1">
              <a:rPr lang="en-US" smtClean="0"/>
              <a:t>7/10/2013</a:t>
            </a:fld>
            <a:endParaRPr lang="en-US"/>
          </a:p>
        </p:txBody>
      </p:sp>
      <p:sp>
        <p:nvSpPr>
          <p:cNvPr id="6" name="Footer Placeholder 5"/>
          <p:cNvSpPr>
            <a:spLocks noGrp="1"/>
          </p:cNvSpPr>
          <p:nvPr>
            <p:ph type="ftr" sz="quarter" idx="11"/>
          </p:nvPr>
        </p:nvSpPr>
        <p:spPr/>
        <p:txBody>
          <a:bodyPr/>
          <a:lstStyle/>
          <a:p>
            <a:r>
              <a:rPr lang="en-US" smtClean="0"/>
              <a:t>07/10/13</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08EEEFB-3216-4438-85AD-5A0A51E7EA5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E6E17BD-53EF-46E1-8AEB-DEBCDA683D3E}" type="datetime1">
              <a:rPr lang="en-US" smtClean="0"/>
              <a:t>7/10/2013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07/10/13</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08EEEFB-3216-4438-85AD-5A0A51E7EA5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mn-lt"/>
              </a:rPr>
              <a:t>Governor’s Cabinet on Nonprofit Health and Human Services	</a:t>
            </a:r>
            <a:endParaRPr lang="en-US" dirty="0">
              <a:latin typeface="+mn-lt"/>
            </a:endParaRPr>
          </a:p>
        </p:txBody>
      </p:sp>
      <p:sp>
        <p:nvSpPr>
          <p:cNvPr id="3" name="Subtitle 2"/>
          <p:cNvSpPr>
            <a:spLocks noGrp="1"/>
          </p:cNvSpPr>
          <p:nvPr>
            <p:ph type="subTitle" idx="1"/>
          </p:nvPr>
        </p:nvSpPr>
        <p:spPr>
          <a:xfrm>
            <a:off x="304800" y="4114800"/>
            <a:ext cx="8458200" cy="1676400"/>
          </a:xfrm>
        </p:spPr>
        <p:txBody>
          <a:bodyPr>
            <a:noAutofit/>
          </a:bodyPr>
          <a:lstStyle/>
          <a:p>
            <a:pPr algn="ctr"/>
            <a:r>
              <a:rPr lang="en-US" sz="2800" dirty="0" smtClean="0"/>
              <a:t>Findings and Recommendations from the Workgroup </a:t>
            </a:r>
          </a:p>
          <a:p>
            <a:pPr algn="ctr"/>
            <a:r>
              <a:rPr lang="en-US" sz="2800" dirty="0" smtClean="0"/>
              <a:t>on Contract Procurement and Administration </a:t>
            </a:r>
            <a:endParaRPr lang="en-US" sz="2800" dirty="0"/>
          </a:p>
        </p:txBody>
      </p:sp>
    </p:spTree>
    <p:extLst>
      <p:ext uri="{BB962C8B-B14F-4D97-AF65-F5344CB8AC3E}">
        <p14:creationId xmlns:p14="http://schemas.microsoft.com/office/powerpoint/2010/main" val="1839335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Options Considered </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Option 1 - 100% Revenue Retention</a:t>
            </a:r>
          </a:p>
          <a:p>
            <a:pPr marL="0" indent="0">
              <a:buNone/>
            </a:pPr>
            <a:endParaRPr lang="en-US" sz="2800" dirty="0" smtClean="0"/>
          </a:p>
          <a:p>
            <a:pPr marL="0" indent="0">
              <a:buNone/>
            </a:pPr>
            <a:r>
              <a:rPr lang="en-US" sz="2800" dirty="0" smtClean="0"/>
              <a:t>Any nonprofit provider organization with a POS contract shall, in the event that the provider manages the contract efficiently in a way that meet the contractual requirements of the funding department and maintains a surplus at the end of the contract term, the provider shall keep 100% of the surplus.</a:t>
            </a:r>
            <a:endParaRPr lang="en-US" sz="2800" dirty="0"/>
          </a:p>
        </p:txBody>
      </p:sp>
      <p:sp>
        <p:nvSpPr>
          <p:cNvPr id="4" name="Footer Placeholder 3"/>
          <p:cNvSpPr>
            <a:spLocks noGrp="1"/>
          </p:cNvSpPr>
          <p:nvPr>
            <p:ph type="ftr" sz="quarter" idx="11"/>
          </p:nvPr>
        </p:nvSpPr>
        <p:spPr/>
        <p:txBody>
          <a:bodyPr/>
          <a:lstStyle/>
          <a:p>
            <a:r>
              <a:rPr lang="en-US" smtClean="0"/>
              <a:t>07/10/13</a:t>
            </a:r>
            <a:endParaRPr lang="en-US"/>
          </a:p>
        </p:txBody>
      </p:sp>
      <p:sp>
        <p:nvSpPr>
          <p:cNvPr id="5" name="Slide Number Placeholder 4"/>
          <p:cNvSpPr>
            <a:spLocks noGrp="1"/>
          </p:cNvSpPr>
          <p:nvPr>
            <p:ph type="sldNum" sz="quarter" idx="12"/>
          </p:nvPr>
        </p:nvSpPr>
        <p:spPr/>
        <p:txBody>
          <a:bodyPr/>
          <a:lstStyle/>
          <a:p>
            <a:fld id="{A08EEEFB-3216-4438-85AD-5A0A51E7EA5F}" type="slidenum">
              <a:rPr lang="en-US" smtClean="0"/>
              <a:t>10</a:t>
            </a:fld>
            <a:endParaRPr lang="en-US"/>
          </a:p>
        </p:txBody>
      </p:sp>
    </p:spTree>
    <p:extLst>
      <p:ext uri="{BB962C8B-B14F-4D97-AF65-F5344CB8AC3E}">
        <p14:creationId xmlns:p14="http://schemas.microsoft.com/office/powerpoint/2010/main" val="1515592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smtClean="0"/>
              <a:t>Revenue Retention – Continued	</a:t>
            </a:r>
            <a:endParaRPr lang="en-US" dirty="0"/>
          </a:p>
        </p:txBody>
      </p:sp>
      <p:sp>
        <p:nvSpPr>
          <p:cNvPr id="3" name="Content Placeholder 2"/>
          <p:cNvSpPr>
            <a:spLocks noGrp="1"/>
          </p:cNvSpPr>
          <p:nvPr>
            <p:ph idx="1"/>
          </p:nvPr>
        </p:nvSpPr>
        <p:spPr>
          <a:xfrm>
            <a:off x="457200" y="1447800"/>
            <a:ext cx="8458200" cy="4876800"/>
          </a:xfrm>
        </p:spPr>
        <p:txBody>
          <a:bodyPr/>
          <a:lstStyle/>
          <a:p>
            <a:pPr marL="0" indent="0">
              <a:buNone/>
            </a:pPr>
            <a:r>
              <a:rPr lang="en-US" dirty="0" smtClean="0"/>
              <a:t>Option 2 – Retention of Up to 5% of Contract Value w/$100,000 Cap</a:t>
            </a:r>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 </a:t>
            </a:r>
          </a:p>
          <a:p>
            <a:endParaRPr lang="en-US" dirty="0" smtClean="0"/>
          </a:p>
          <a:p>
            <a:endParaRPr lang="en-US" dirty="0" smtClean="0"/>
          </a:p>
          <a:p>
            <a:pPr marL="0" indent="0">
              <a:buNone/>
            </a:pPr>
            <a:endParaRPr lang="en-US" dirty="0"/>
          </a:p>
        </p:txBody>
      </p:sp>
      <p:sp>
        <p:nvSpPr>
          <p:cNvPr id="4" name="Rectangle 3"/>
          <p:cNvSpPr/>
          <p:nvPr/>
        </p:nvSpPr>
        <p:spPr>
          <a:xfrm>
            <a:off x="457200" y="2274838"/>
            <a:ext cx="8458200" cy="3970318"/>
          </a:xfrm>
          <a:prstGeom prst="rect">
            <a:avLst/>
          </a:prstGeom>
        </p:spPr>
        <p:txBody>
          <a:bodyPr wrap="square">
            <a:spAutoFit/>
          </a:bodyPr>
          <a:lstStyle/>
          <a:p>
            <a:endParaRPr lang="en-US" sz="2800" dirty="0"/>
          </a:p>
          <a:p>
            <a:r>
              <a:rPr lang="en-US" sz="2800" dirty="0" smtClean="0"/>
              <a:t>Any nonprofit provider organization with a POS contract shall, in the event that the provider manages the contract efficiently in a way that meet the contractual requirements of the funding department and maintains a surplus at the end of the contract term, the provider shall keep up the surplus up to 5% of the value of the contract, with a maximum of $100,000/SID.</a:t>
            </a:r>
            <a:endParaRPr lang="en-US" sz="2800" dirty="0"/>
          </a:p>
        </p:txBody>
      </p:sp>
      <p:sp>
        <p:nvSpPr>
          <p:cNvPr id="5" name="Footer Placeholder 4"/>
          <p:cNvSpPr>
            <a:spLocks noGrp="1"/>
          </p:cNvSpPr>
          <p:nvPr>
            <p:ph type="ftr" sz="quarter" idx="11"/>
          </p:nvPr>
        </p:nvSpPr>
        <p:spPr/>
        <p:txBody>
          <a:bodyPr/>
          <a:lstStyle/>
          <a:p>
            <a:r>
              <a:rPr lang="en-US" smtClean="0"/>
              <a:t>07/10/13</a:t>
            </a:r>
            <a:endParaRPr lang="en-US"/>
          </a:p>
        </p:txBody>
      </p:sp>
      <p:sp>
        <p:nvSpPr>
          <p:cNvPr id="6" name="Slide Number Placeholder 5"/>
          <p:cNvSpPr>
            <a:spLocks noGrp="1"/>
          </p:cNvSpPr>
          <p:nvPr>
            <p:ph type="sldNum" sz="quarter" idx="12"/>
          </p:nvPr>
        </p:nvSpPr>
        <p:spPr/>
        <p:txBody>
          <a:bodyPr/>
          <a:lstStyle/>
          <a:p>
            <a:fld id="{A08EEEFB-3216-4438-85AD-5A0A51E7EA5F}" type="slidenum">
              <a:rPr lang="en-US" smtClean="0"/>
              <a:t>11</a:t>
            </a:fld>
            <a:endParaRPr lang="en-US"/>
          </a:p>
        </p:txBody>
      </p:sp>
    </p:spTree>
    <p:extLst>
      <p:ext uri="{BB962C8B-B14F-4D97-AF65-F5344CB8AC3E}">
        <p14:creationId xmlns:p14="http://schemas.microsoft.com/office/powerpoint/2010/main" val="310575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smtClean="0"/>
              <a:t>Revenue Retention - Continued</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Option 3 –Retention </a:t>
            </a:r>
            <a:r>
              <a:rPr lang="en-US" dirty="0"/>
              <a:t>of Up to 5% of Contract Value w</a:t>
            </a:r>
            <a:r>
              <a:rPr lang="en-US" dirty="0" smtClean="0"/>
              <a:t>/$250,000 Cap</a:t>
            </a:r>
            <a:endParaRPr lang="en-US" dirty="0"/>
          </a:p>
          <a:p>
            <a:pPr marL="0" indent="0">
              <a:buNone/>
            </a:pPr>
            <a:endParaRPr lang="en-US" dirty="0"/>
          </a:p>
          <a:p>
            <a:pPr marL="0" indent="0">
              <a:buNone/>
            </a:pPr>
            <a:r>
              <a:rPr lang="en-US" sz="2800" dirty="0"/>
              <a:t>Any nonprofit provider organization with a POS contract shall, in the event that the provider manages the contract efficiently in a way that meet the contractual requirements of the funding department and maintains a surplus at the end of the contract term, the provider shall keep up the surplus up to 5% of the value of the contract, with a maximum of </a:t>
            </a:r>
            <a:r>
              <a:rPr lang="en-US" sz="2800" dirty="0" smtClean="0"/>
              <a:t>$250,000/SID</a:t>
            </a:r>
            <a:r>
              <a:rPr lang="en-US" sz="2800" dirty="0"/>
              <a:t>.</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07/10/13</a:t>
            </a:r>
            <a:endParaRPr lang="en-US"/>
          </a:p>
        </p:txBody>
      </p:sp>
      <p:sp>
        <p:nvSpPr>
          <p:cNvPr id="5" name="Slide Number Placeholder 4"/>
          <p:cNvSpPr>
            <a:spLocks noGrp="1"/>
          </p:cNvSpPr>
          <p:nvPr>
            <p:ph type="sldNum" sz="quarter" idx="12"/>
          </p:nvPr>
        </p:nvSpPr>
        <p:spPr/>
        <p:txBody>
          <a:bodyPr/>
          <a:lstStyle/>
          <a:p>
            <a:fld id="{A08EEEFB-3216-4438-85AD-5A0A51E7EA5F}" type="slidenum">
              <a:rPr lang="en-US" smtClean="0"/>
              <a:t>12</a:t>
            </a:fld>
            <a:endParaRPr lang="en-US"/>
          </a:p>
        </p:txBody>
      </p:sp>
    </p:spTree>
    <p:extLst>
      <p:ext uri="{BB962C8B-B14F-4D97-AF65-F5344CB8AC3E}">
        <p14:creationId xmlns:p14="http://schemas.microsoft.com/office/powerpoint/2010/main" val="4120807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dirty="0"/>
              <a:t>Revenue Retention - Continued</a:t>
            </a:r>
          </a:p>
        </p:txBody>
      </p:sp>
      <p:sp>
        <p:nvSpPr>
          <p:cNvPr id="3" name="Content Placeholder 2"/>
          <p:cNvSpPr>
            <a:spLocks noGrp="1"/>
          </p:cNvSpPr>
          <p:nvPr>
            <p:ph idx="1"/>
          </p:nvPr>
        </p:nvSpPr>
        <p:spPr/>
        <p:txBody>
          <a:bodyPr/>
          <a:lstStyle/>
          <a:p>
            <a:pPr marL="0" indent="0">
              <a:buNone/>
            </a:pPr>
            <a:r>
              <a:rPr lang="en-US" sz="2800" dirty="0"/>
              <a:t>Option </a:t>
            </a:r>
            <a:r>
              <a:rPr lang="en-US" sz="2800" dirty="0" smtClean="0"/>
              <a:t>4 – 50% Revenue Retention</a:t>
            </a:r>
          </a:p>
          <a:p>
            <a:pPr marL="0" indent="0">
              <a:buNone/>
            </a:pPr>
            <a:endParaRPr lang="en-US" sz="2800" dirty="0"/>
          </a:p>
          <a:p>
            <a:pPr marL="0" indent="0">
              <a:buNone/>
            </a:pPr>
            <a:r>
              <a:rPr lang="en-US" sz="2800" dirty="0"/>
              <a:t>Any nonprofit provider organization with a POS contract shall, in the event that the provider manages the contract efficiently in a way that meet the contractual requirements of the funding department and maintains a surplus at the end of the contract term, the provider shall keep up the surplus up to </a:t>
            </a:r>
            <a:r>
              <a:rPr lang="en-US" sz="2800" dirty="0" smtClean="0"/>
              <a:t>50% of that surplus.</a:t>
            </a:r>
            <a:endParaRPr lang="en-US" sz="2800" dirty="0"/>
          </a:p>
          <a:p>
            <a:endParaRPr lang="en-US" dirty="0"/>
          </a:p>
        </p:txBody>
      </p:sp>
      <p:sp>
        <p:nvSpPr>
          <p:cNvPr id="4" name="Footer Placeholder 3"/>
          <p:cNvSpPr>
            <a:spLocks noGrp="1"/>
          </p:cNvSpPr>
          <p:nvPr>
            <p:ph type="ftr" sz="quarter" idx="11"/>
          </p:nvPr>
        </p:nvSpPr>
        <p:spPr/>
        <p:txBody>
          <a:bodyPr/>
          <a:lstStyle/>
          <a:p>
            <a:r>
              <a:rPr lang="en-US" smtClean="0"/>
              <a:t>07/10/13</a:t>
            </a:r>
            <a:endParaRPr lang="en-US"/>
          </a:p>
        </p:txBody>
      </p:sp>
      <p:sp>
        <p:nvSpPr>
          <p:cNvPr id="5" name="Slide Number Placeholder 4"/>
          <p:cNvSpPr>
            <a:spLocks noGrp="1"/>
          </p:cNvSpPr>
          <p:nvPr>
            <p:ph type="sldNum" sz="quarter" idx="12"/>
          </p:nvPr>
        </p:nvSpPr>
        <p:spPr/>
        <p:txBody>
          <a:bodyPr/>
          <a:lstStyle/>
          <a:p>
            <a:fld id="{A08EEEFB-3216-4438-85AD-5A0A51E7EA5F}" type="slidenum">
              <a:rPr lang="en-US" smtClean="0"/>
              <a:t>13</a:t>
            </a:fld>
            <a:endParaRPr lang="en-US"/>
          </a:p>
        </p:txBody>
      </p:sp>
    </p:spTree>
    <p:extLst>
      <p:ext uri="{BB962C8B-B14F-4D97-AF65-F5344CB8AC3E}">
        <p14:creationId xmlns:p14="http://schemas.microsoft.com/office/powerpoint/2010/main" val="3097840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a:t>Revenue Retention - Continued</a:t>
            </a:r>
          </a:p>
        </p:txBody>
      </p:sp>
      <p:sp>
        <p:nvSpPr>
          <p:cNvPr id="3" name="Content Placeholder 2"/>
          <p:cNvSpPr>
            <a:spLocks noGrp="1"/>
          </p:cNvSpPr>
          <p:nvPr>
            <p:ph idx="1"/>
          </p:nvPr>
        </p:nvSpPr>
        <p:spPr>
          <a:xfrm>
            <a:off x="457200" y="1524000"/>
            <a:ext cx="8229600" cy="5105400"/>
          </a:xfrm>
        </p:spPr>
        <p:txBody>
          <a:bodyPr>
            <a:noAutofit/>
          </a:bodyPr>
          <a:lstStyle/>
          <a:p>
            <a:pPr marL="0" indent="0">
              <a:buNone/>
            </a:pPr>
            <a:r>
              <a:rPr lang="en-US" dirty="0"/>
              <a:t>Option </a:t>
            </a:r>
            <a:r>
              <a:rPr lang="en-US" dirty="0" smtClean="0"/>
              <a:t>5 </a:t>
            </a:r>
            <a:r>
              <a:rPr lang="en-US" dirty="0"/>
              <a:t>– </a:t>
            </a:r>
            <a:r>
              <a:rPr lang="en-US" dirty="0" smtClean="0"/>
              <a:t>Based on FY14/15 Budget Language</a:t>
            </a:r>
            <a:endParaRPr lang="en-US" dirty="0"/>
          </a:p>
          <a:p>
            <a:pPr marL="0" indent="0">
              <a:buNone/>
            </a:pPr>
            <a:endParaRPr lang="en-US" sz="1100" dirty="0"/>
          </a:p>
          <a:p>
            <a:pPr marL="0" indent="0">
              <a:buNone/>
            </a:pPr>
            <a:r>
              <a:rPr lang="en-US" dirty="0" smtClean="0"/>
              <a:t>For all allowable expenditures made pursuant to a contract subject to cost settlement with DDS by an organization in compliance with performance requirements of such contract, 100%, or an alternative amount as identified by the Commissioner of DDS and approved by the Secretary of OPM, of the difference between actual expenditures incurred and the amount received by the organization from DDS pursuant to such contract shall be reimbursed to the DDS during the fiscal year ending June 30, 2014 and the fiscal year ending June 30, 2015.</a:t>
            </a:r>
            <a:endParaRPr lang="en-US" dirty="0"/>
          </a:p>
        </p:txBody>
      </p:sp>
      <p:sp>
        <p:nvSpPr>
          <p:cNvPr id="4" name="Footer Placeholder 3"/>
          <p:cNvSpPr>
            <a:spLocks noGrp="1"/>
          </p:cNvSpPr>
          <p:nvPr>
            <p:ph type="ftr" sz="quarter" idx="11"/>
          </p:nvPr>
        </p:nvSpPr>
        <p:spPr/>
        <p:txBody>
          <a:bodyPr/>
          <a:lstStyle/>
          <a:p>
            <a:r>
              <a:rPr lang="en-US" smtClean="0"/>
              <a:t>07/10/13</a:t>
            </a:r>
            <a:endParaRPr lang="en-US"/>
          </a:p>
        </p:txBody>
      </p:sp>
      <p:sp>
        <p:nvSpPr>
          <p:cNvPr id="5" name="Slide Number Placeholder 4"/>
          <p:cNvSpPr>
            <a:spLocks noGrp="1"/>
          </p:cNvSpPr>
          <p:nvPr>
            <p:ph type="sldNum" sz="quarter" idx="12"/>
          </p:nvPr>
        </p:nvSpPr>
        <p:spPr/>
        <p:txBody>
          <a:bodyPr/>
          <a:lstStyle/>
          <a:p>
            <a:fld id="{A08EEEFB-3216-4438-85AD-5A0A51E7EA5F}" type="slidenum">
              <a:rPr lang="en-US" smtClean="0"/>
              <a:t>14</a:t>
            </a:fld>
            <a:endParaRPr lang="en-US"/>
          </a:p>
        </p:txBody>
      </p:sp>
    </p:spTree>
    <p:extLst>
      <p:ext uri="{BB962C8B-B14F-4D97-AF65-F5344CB8AC3E}">
        <p14:creationId xmlns:p14="http://schemas.microsoft.com/office/powerpoint/2010/main" val="1808369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dirty="0" smtClean="0"/>
              <a:t>Revenue Retention – Past 3 Years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7242429"/>
              </p:ext>
            </p:extLst>
          </p:nvPr>
        </p:nvGraphicFramePr>
        <p:xfrm>
          <a:off x="457200" y="1143000"/>
          <a:ext cx="8305800" cy="5593392"/>
        </p:xfrm>
        <a:graphic>
          <a:graphicData uri="http://schemas.openxmlformats.org/drawingml/2006/table">
            <a:tbl>
              <a:tblPr firstRow="1" bandRow="1">
                <a:tableStyleId>{5C22544A-7EE6-4342-B048-85BDC9FD1C3A}</a:tableStyleId>
              </a:tblPr>
              <a:tblGrid>
                <a:gridCol w="1661160"/>
                <a:gridCol w="1661160"/>
                <a:gridCol w="1661160"/>
                <a:gridCol w="1661160"/>
                <a:gridCol w="1661160"/>
              </a:tblGrid>
              <a:tr h="616176">
                <a:tc>
                  <a:txBody>
                    <a:bodyPr/>
                    <a:lstStyle/>
                    <a:p>
                      <a:r>
                        <a:rPr lang="en-US" dirty="0" smtClean="0"/>
                        <a:t>AGENCY</a:t>
                      </a:r>
                      <a:endParaRPr lang="en-US" dirty="0"/>
                    </a:p>
                  </a:txBody>
                  <a:tcPr/>
                </a:tc>
                <a:tc>
                  <a:txBody>
                    <a:bodyPr/>
                    <a:lstStyle/>
                    <a:p>
                      <a:r>
                        <a:rPr lang="en-US" dirty="0" smtClean="0"/>
                        <a:t>PAST 3 Year</a:t>
                      </a:r>
                      <a:r>
                        <a:rPr lang="en-US" baseline="0" dirty="0" smtClean="0"/>
                        <a:t> Average</a:t>
                      </a:r>
                      <a:endParaRPr lang="en-US" dirty="0"/>
                    </a:p>
                  </a:txBody>
                  <a:tcPr/>
                </a:tc>
                <a:tc>
                  <a:txBody>
                    <a:bodyPr/>
                    <a:lstStyle/>
                    <a:p>
                      <a:r>
                        <a:rPr lang="en-US" dirty="0" smtClean="0"/>
                        <a:t>Past 3 Year Average – State $</a:t>
                      </a:r>
                      <a:endParaRPr lang="en-US" dirty="0"/>
                    </a:p>
                  </a:txBody>
                  <a:tcPr/>
                </a:tc>
                <a:tc>
                  <a:txBody>
                    <a:bodyPr/>
                    <a:lstStyle/>
                    <a:p>
                      <a:r>
                        <a:rPr lang="en-US" dirty="0" smtClean="0"/>
                        <a:t>FY 12 POS Contract Amount</a:t>
                      </a:r>
                      <a:endParaRPr lang="en-US" dirty="0"/>
                    </a:p>
                  </a:txBody>
                  <a:tcPr/>
                </a:tc>
                <a:tc>
                  <a:txBody>
                    <a:bodyPr/>
                    <a:lstStyle/>
                    <a:p>
                      <a:r>
                        <a:rPr lang="en-US" dirty="0" smtClean="0"/>
                        <a:t>FY12 POS Contract State Dollars</a:t>
                      </a:r>
                      <a:endParaRPr lang="en-US" dirty="0"/>
                    </a:p>
                  </a:txBody>
                  <a:tcPr/>
                </a:tc>
              </a:tr>
              <a:tr h="616176">
                <a:tc>
                  <a:txBody>
                    <a:bodyPr/>
                    <a:lstStyle/>
                    <a:p>
                      <a:r>
                        <a:rPr lang="en-US" dirty="0" smtClean="0"/>
                        <a:t>DDS</a:t>
                      </a:r>
                      <a:endParaRPr lang="en-US" dirty="0"/>
                    </a:p>
                  </a:txBody>
                  <a:tcPr/>
                </a:tc>
                <a:tc>
                  <a:txBody>
                    <a:bodyPr/>
                    <a:lstStyle/>
                    <a:p>
                      <a:r>
                        <a:rPr lang="en-US" dirty="0" smtClean="0"/>
                        <a:t>$3,891,334</a:t>
                      </a:r>
                      <a:endParaRPr lang="en-US" dirty="0"/>
                    </a:p>
                  </a:txBody>
                  <a:tcPr/>
                </a:tc>
                <a:tc>
                  <a:txBody>
                    <a:bodyPr/>
                    <a:lstStyle/>
                    <a:p>
                      <a:r>
                        <a:rPr lang="en-US" dirty="0" smtClean="0"/>
                        <a:t>$3,891,334</a:t>
                      </a:r>
                      <a:endParaRPr lang="en-US" dirty="0"/>
                    </a:p>
                  </a:txBody>
                  <a:tcPr/>
                </a:tc>
                <a:tc>
                  <a:txBody>
                    <a:bodyPr/>
                    <a:lstStyle/>
                    <a:p>
                      <a:r>
                        <a:rPr lang="en-US" dirty="0" smtClean="0"/>
                        <a:t>$625,318,798</a:t>
                      </a:r>
                      <a:endParaRPr lang="en-US" dirty="0"/>
                    </a:p>
                  </a:txBody>
                  <a:tcPr/>
                </a:tc>
                <a:tc>
                  <a:txBody>
                    <a:bodyPr/>
                    <a:lstStyle/>
                    <a:p>
                      <a:r>
                        <a:rPr lang="en-US" dirty="0" smtClean="0"/>
                        <a:t>$614,841,838</a:t>
                      </a:r>
                      <a:endParaRPr lang="en-US" dirty="0"/>
                    </a:p>
                  </a:txBody>
                  <a:tcPr/>
                </a:tc>
              </a:tr>
              <a:tr h="616176">
                <a:tc>
                  <a:txBody>
                    <a:bodyPr/>
                    <a:lstStyle/>
                    <a:p>
                      <a:r>
                        <a:rPr lang="en-US" dirty="0" smtClean="0"/>
                        <a:t>DMHAS</a:t>
                      </a:r>
                      <a:endParaRPr lang="en-US" dirty="0"/>
                    </a:p>
                  </a:txBody>
                  <a:tcPr/>
                </a:tc>
                <a:tc>
                  <a:txBody>
                    <a:bodyPr/>
                    <a:lstStyle/>
                    <a:p>
                      <a:r>
                        <a:rPr lang="en-US" dirty="0" smtClean="0"/>
                        <a:t>$1,570,588</a:t>
                      </a:r>
                      <a:endParaRPr lang="en-US" dirty="0"/>
                    </a:p>
                  </a:txBody>
                  <a:tcPr/>
                </a:tc>
                <a:tc>
                  <a:txBody>
                    <a:bodyPr/>
                    <a:lstStyle/>
                    <a:p>
                      <a:r>
                        <a:rPr lang="en-US" dirty="0" smtClean="0"/>
                        <a:t>$1,450,481</a:t>
                      </a:r>
                      <a:endParaRPr lang="en-US" dirty="0"/>
                    </a:p>
                  </a:txBody>
                  <a:tcPr/>
                </a:tc>
                <a:tc>
                  <a:txBody>
                    <a:bodyPr/>
                    <a:lstStyle/>
                    <a:p>
                      <a:r>
                        <a:rPr lang="en-US" dirty="0" smtClean="0"/>
                        <a:t>$250,347,783</a:t>
                      </a:r>
                      <a:endParaRPr lang="en-US" dirty="0"/>
                    </a:p>
                  </a:txBody>
                  <a:tcPr/>
                </a:tc>
                <a:tc>
                  <a:txBody>
                    <a:bodyPr/>
                    <a:lstStyle/>
                    <a:p>
                      <a:r>
                        <a:rPr lang="en-US" dirty="0" smtClean="0"/>
                        <a:t>$223,486,215</a:t>
                      </a:r>
                      <a:endParaRPr lang="en-US" dirty="0"/>
                    </a:p>
                  </a:txBody>
                  <a:tcPr/>
                </a:tc>
              </a:tr>
              <a:tr h="616176">
                <a:tc>
                  <a:txBody>
                    <a:bodyPr/>
                    <a:lstStyle/>
                    <a:p>
                      <a:r>
                        <a:rPr lang="en-US" dirty="0" smtClean="0"/>
                        <a:t>DCF</a:t>
                      </a:r>
                      <a:endParaRPr lang="en-US" dirty="0"/>
                    </a:p>
                  </a:txBody>
                  <a:tcPr/>
                </a:tc>
                <a:tc>
                  <a:txBody>
                    <a:bodyPr/>
                    <a:lstStyle/>
                    <a:p>
                      <a:r>
                        <a:rPr lang="en-US" dirty="0" smtClean="0"/>
                        <a:t>$2,433,333</a:t>
                      </a:r>
                      <a:endParaRPr lang="en-US" dirty="0"/>
                    </a:p>
                  </a:txBody>
                  <a:tcPr/>
                </a:tc>
                <a:tc>
                  <a:txBody>
                    <a:bodyPr/>
                    <a:lstStyle/>
                    <a:p>
                      <a:r>
                        <a:rPr lang="en-US" dirty="0" smtClean="0"/>
                        <a:t>$2,333,333</a:t>
                      </a:r>
                      <a:endParaRPr lang="en-US" dirty="0"/>
                    </a:p>
                  </a:txBody>
                  <a:tcPr/>
                </a:tc>
                <a:tc>
                  <a:txBody>
                    <a:bodyPr/>
                    <a:lstStyle/>
                    <a:p>
                      <a:r>
                        <a:rPr lang="en-US" dirty="0" smtClean="0"/>
                        <a:t>$203,000,000</a:t>
                      </a:r>
                      <a:endParaRPr lang="en-US" dirty="0"/>
                    </a:p>
                  </a:txBody>
                  <a:tcPr/>
                </a:tc>
                <a:tc>
                  <a:txBody>
                    <a:bodyPr/>
                    <a:lstStyle/>
                    <a:p>
                      <a:r>
                        <a:rPr lang="en-US" dirty="0" smtClean="0"/>
                        <a:t>$190,000,000</a:t>
                      </a:r>
                      <a:endParaRPr lang="en-US" dirty="0"/>
                    </a:p>
                  </a:txBody>
                  <a:tcPr/>
                </a:tc>
              </a:tr>
              <a:tr h="616176">
                <a:tc>
                  <a:txBody>
                    <a:bodyPr/>
                    <a:lstStyle/>
                    <a:p>
                      <a:r>
                        <a:rPr lang="en-US" dirty="0" smtClean="0"/>
                        <a:t>DOC</a:t>
                      </a:r>
                      <a:endParaRPr lang="en-US" dirty="0"/>
                    </a:p>
                  </a:txBody>
                  <a:tcPr/>
                </a:tc>
                <a:tc>
                  <a:txBody>
                    <a:bodyPr/>
                    <a:lstStyle/>
                    <a:p>
                      <a:r>
                        <a:rPr lang="en-US" dirty="0" smtClean="0"/>
                        <a:t>$243,939</a:t>
                      </a:r>
                      <a:endParaRPr lang="en-US" dirty="0"/>
                    </a:p>
                  </a:txBody>
                  <a:tcPr/>
                </a:tc>
                <a:tc>
                  <a:txBody>
                    <a:bodyPr/>
                    <a:lstStyle/>
                    <a:p>
                      <a:r>
                        <a:rPr lang="en-US" dirty="0" smtClean="0"/>
                        <a:t>$243,939</a:t>
                      </a:r>
                      <a:endParaRPr lang="en-US" dirty="0"/>
                    </a:p>
                  </a:txBody>
                  <a:tcPr/>
                </a:tc>
                <a:tc>
                  <a:txBody>
                    <a:bodyPr/>
                    <a:lstStyle/>
                    <a:p>
                      <a:r>
                        <a:rPr lang="en-US" dirty="0" smtClean="0"/>
                        <a:t>$43,656,786</a:t>
                      </a:r>
                      <a:endParaRPr lang="en-US" dirty="0"/>
                    </a:p>
                  </a:txBody>
                  <a:tcPr/>
                </a:tc>
                <a:tc>
                  <a:txBody>
                    <a:bodyPr/>
                    <a:lstStyle/>
                    <a:p>
                      <a:r>
                        <a:rPr lang="en-US" dirty="0" smtClean="0"/>
                        <a:t>$43,161,786</a:t>
                      </a:r>
                      <a:endParaRPr lang="en-US" dirty="0"/>
                    </a:p>
                  </a:txBody>
                  <a:tcPr/>
                </a:tc>
              </a:tr>
              <a:tr h="616176">
                <a:tc>
                  <a:txBody>
                    <a:bodyPr/>
                    <a:lstStyle/>
                    <a:p>
                      <a:r>
                        <a:rPr lang="en-US" dirty="0" smtClean="0"/>
                        <a:t>DPH</a:t>
                      </a:r>
                      <a:endParaRPr lang="en-US" dirty="0"/>
                    </a:p>
                  </a:txBody>
                  <a:tcPr/>
                </a:tc>
                <a:tc>
                  <a:txBody>
                    <a:bodyPr/>
                    <a:lstStyle/>
                    <a:p>
                      <a:r>
                        <a:rPr lang="en-US" dirty="0" smtClean="0"/>
                        <a:t>$2,047,548</a:t>
                      </a:r>
                      <a:endParaRPr lang="en-US" dirty="0"/>
                    </a:p>
                  </a:txBody>
                  <a:tcPr/>
                </a:tc>
                <a:tc>
                  <a:txBody>
                    <a:bodyPr/>
                    <a:lstStyle/>
                    <a:p>
                      <a:r>
                        <a:rPr lang="en-US" dirty="0" smtClean="0"/>
                        <a:t>$967,423</a:t>
                      </a:r>
                      <a:endParaRPr lang="en-US" dirty="0"/>
                    </a:p>
                  </a:txBody>
                  <a:tcPr/>
                </a:tc>
                <a:tc>
                  <a:txBody>
                    <a:bodyPr/>
                    <a:lstStyle/>
                    <a:p>
                      <a:r>
                        <a:rPr lang="en-US" dirty="0" smtClean="0"/>
                        <a:t>$47,997,022</a:t>
                      </a:r>
                      <a:endParaRPr lang="en-US" dirty="0"/>
                    </a:p>
                  </a:txBody>
                  <a:tcPr/>
                </a:tc>
                <a:tc>
                  <a:txBody>
                    <a:bodyPr/>
                    <a:lstStyle/>
                    <a:p>
                      <a:r>
                        <a:rPr lang="en-US" dirty="0" smtClean="0"/>
                        <a:t>$24,062,651</a:t>
                      </a:r>
                      <a:endParaRPr lang="en-US" dirty="0"/>
                    </a:p>
                  </a:txBody>
                  <a:tcPr/>
                </a:tc>
              </a:tr>
              <a:tr h="616176">
                <a:tc>
                  <a:txBody>
                    <a:bodyPr/>
                    <a:lstStyle/>
                    <a:p>
                      <a:r>
                        <a:rPr lang="en-US" dirty="0" smtClean="0"/>
                        <a:t>DSS</a:t>
                      </a:r>
                      <a:endParaRPr lang="en-US" dirty="0"/>
                    </a:p>
                  </a:txBody>
                  <a:tcPr/>
                </a:tc>
                <a:tc>
                  <a:txBody>
                    <a:bodyPr/>
                    <a:lstStyle/>
                    <a:p>
                      <a:endParaRPr lang="en-US" dirty="0"/>
                    </a:p>
                  </a:txBody>
                  <a:tcPr/>
                </a:tc>
                <a:tc>
                  <a:txBody>
                    <a:bodyPr/>
                    <a:lstStyle/>
                    <a:p>
                      <a:endParaRPr lang="en-US"/>
                    </a:p>
                  </a:txBody>
                  <a:tcPr/>
                </a:tc>
                <a:tc>
                  <a:txBody>
                    <a:bodyPr/>
                    <a:lstStyle/>
                    <a:p>
                      <a:r>
                        <a:rPr lang="en-US" dirty="0" smtClean="0"/>
                        <a:t>$334,795,605</a:t>
                      </a:r>
                      <a:endParaRPr lang="en-US" dirty="0"/>
                    </a:p>
                  </a:txBody>
                  <a:tcPr/>
                </a:tc>
                <a:tc>
                  <a:txBody>
                    <a:bodyPr/>
                    <a:lstStyle/>
                    <a:p>
                      <a:r>
                        <a:rPr lang="en-US" dirty="0" smtClean="0"/>
                        <a:t>$184,000,000</a:t>
                      </a:r>
                      <a:endParaRPr lang="en-US" dirty="0"/>
                    </a:p>
                  </a:txBody>
                  <a:tcPr/>
                </a:tc>
              </a:tr>
              <a:tr h="616176">
                <a:tc>
                  <a:txBody>
                    <a:bodyPr/>
                    <a:lstStyle/>
                    <a:p>
                      <a:r>
                        <a:rPr lang="en-US" dirty="0" smtClean="0"/>
                        <a:t>Total </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$1,505,115,994</a:t>
                      </a:r>
                      <a:endParaRPr lang="en-US" dirty="0"/>
                    </a:p>
                  </a:txBody>
                  <a:tcPr/>
                </a:tc>
                <a:tc>
                  <a:txBody>
                    <a:bodyPr/>
                    <a:lstStyle/>
                    <a:p>
                      <a:r>
                        <a:rPr lang="en-US" dirty="0" smtClean="0"/>
                        <a:t>$1,279,552,490</a:t>
                      </a:r>
                      <a:endParaRPr lang="en-US" dirty="0"/>
                    </a:p>
                  </a:txBody>
                  <a:tcPr/>
                </a:tc>
              </a:tr>
              <a:tr h="33496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3" name="Footer Placeholder 2"/>
          <p:cNvSpPr>
            <a:spLocks noGrp="1"/>
          </p:cNvSpPr>
          <p:nvPr>
            <p:ph type="ftr" sz="quarter" idx="11"/>
          </p:nvPr>
        </p:nvSpPr>
        <p:spPr/>
        <p:txBody>
          <a:bodyPr/>
          <a:lstStyle/>
          <a:p>
            <a:r>
              <a:rPr lang="en-US" smtClean="0"/>
              <a:t>07/10/13</a:t>
            </a:r>
            <a:endParaRPr lang="en-US"/>
          </a:p>
        </p:txBody>
      </p:sp>
      <p:sp>
        <p:nvSpPr>
          <p:cNvPr id="5" name="Slide Number Placeholder 4"/>
          <p:cNvSpPr>
            <a:spLocks noGrp="1"/>
          </p:cNvSpPr>
          <p:nvPr>
            <p:ph type="sldNum" sz="quarter" idx="12"/>
          </p:nvPr>
        </p:nvSpPr>
        <p:spPr/>
        <p:txBody>
          <a:bodyPr/>
          <a:lstStyle/>
          <a:p>
            <a:fld id="{A08EEEFB-3216-4438-85AD-5A0A51E7EA5F}" type="slidenum">
              <a:rPr lang="en-US" smtClean="0"/>
              <a:t>15</a:t>
            </a:fld>
            <a:endParaRPr lang="en-US"/>
          </a:p>
        </p:txBody>
      </p:sp>
    </p:spTree>
    <p:extLst>
      <p:ext uri="{BB962C8B-B14F-4D97-AF65-F5344CB8AC3E}">
        <p14:creationId xmlns:p14="http://schemas.microsoft.com/office/powerpoint/2010/main" val="3564550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sz="3600" dirty="0" smtClean="0"/>
              <a:t>Notes related to Revenue  Retention Chart </a:t>
            </a:r>
            <a:endParaRPr lang="en-US" sz="3600" dirty="0"/>
          </a:p>
        </p:txBody>
      </p:sp>
      <p:sp>
        <p:nvSpPr>
          <p:cNvPr id="3" name="Content Placeholder 2"/>
          <p:cNvSpPr>
            <a:spLocks noGrp="1"/>
          </p:cNvSpPr>
          <p:nvPr>
            <p:ph idx="1"/>
          </p:nvPr>
        </p:nvSpPr>
        <p:spPr/>
        <p:txBody>
          <a:bodyPr/>
          <a:lstStyle/>
          <a:p>
            <a:r>
              <a:rPr lang="en-US" dirty="0" smtClean="0"/>
              <a:t>DDS – of the $3,891,334 average, providers retained $1,464,452, while the state received back $2,426,882</a:t>
            </a:r>
          </a:p>
          <a:p>
            <a:r>
              <a:rPr lang="en-US" dirty="0" smtClean="0"/>
              <a:t>DSS data is estimated</a:t>
            </a:r>
          </a:p>
          <a:p>
            <a:r>
              <a:rPr lang="en-US" dirty="0" smtClean="0"/>
              <a:t>Agencies work with providers to do budget revisions for one-time purposes</a:t>
            </a:r>
            <a:endParaRPr lang="en-US" dirty="0"/>
          </a:p>
        </p:txBody>
      </p:sp>
      <p:sp>
        <p:nvSpPr>
          <p:cNvPr id="4" name="Footer Placeholder 3"/>
          <p:cNvSpPr>
            <a:spLocks noGrp="1"/>
          </p:cNvSpPr>
          <p:nvPr>
            <p:ph type="ftr" sz="quarter" idx="11"/>
          </p:nvPr>
        </p:nvSpPr>
        <p:spPr/>
        <p:txBody>
          <a:bodyPr/>
          <a:lstStyle/>
          <a:p>
            <a:r>
              <a:rPr lang="en-US" smtClean="0"/>
              <a:t>07/10/13</a:t>
            </a:r>
            <a:endParaRPr lang="en-US"/>
          </a:p>
        </p:txBody>
      </p:sp>
      <p:sp>
        <p:nvSpPr>
          <p:cNvPr id="5" name="Slide Number Placeholder 4"/>
          <p:cNvSpPr>
            <a:spLocks noGrp="1"/>
          </p:cNvSpPr>
          <p:nvPr>
            <p:ph type="sldNum" sz="quarter" idx="12"/>
          </p:nvPr>
        </p:nvSpPr>
        <p:spPr/>
        <p:txBody>
          <a:bodyPr/>
          <a:lstStyle/>
          <a:p>
            <a:fld id="{A08EEEFB-3216-4438-85AD-5A0A51E7EA5F}" type="slidenum">
              <a:rPr lang="en-US" smtClean="0"/>
              <a:t>16</a:t>
            </a:fld>
            <a:endParaRPr lang="en-US"/>
          </a:p>
        </p:txBody>
      </p:sp>
    </p:spTree>
    <p:extLst>
      <p:ext uri="{BB962C8B-B14F-4D97-AF65-F5344CB8AC3E}">
        <p14:creationId xmlns:p14="http://schemas.microsoft.com/office/powerpoint/2010/main" val="482469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610600" cy="667512"/>
          </a:xfrm>
        </p:spPr>
        <p:txBody>
          <a:bodyPr>
            <a:noAutofit/>
          </a:bodyPr>
          <a:lstStyle/>
          <a:p>
            <a:pPr algn="ctr"/>
            <a:r>
              <a:rPr lang="en-US" sz="4000" dirty="0" smtClean="0">
                <a:latin typeface="+mn-lt"/>
              </a:rPr>
              <a:t>Goal of the Workgroup</a:t>
            </a:r>
            <a:endParaRPr lang="en-US" sz="4000" dirty="0">
              <a:latin typeface="+mn-lt"/>
            </a:endParaRPr>
          </a:p>
        </p:txBody>
      </p:sp>
      <p:sp>
        <p:nvSpPr>
          <p:cNvPr id="3" name="Content Placeholder 2"/>
          <p:cNvSpPr>
            <a:spLocks noGrp="1"/>
          </p:cNvSpPr>
          <p:nvPr>
            <p:ph idx="1"/>
          </p:nvPr>
        </p:nvSpPr>
        <p:spPr>
          <a:xfrm>
            <a:off x="457200" y="1935480"/>
            <a:ext cx="8229600" cy="4236720"/>
          </a:xfrm>
        </p:spPr>
        <p:txBody>
          <a:bodyPr>
            <a:normAutofit fontScale="77500" lnSpcReduction="20000"/>
          </a:bodyPr>
          <a:lstStyle/>
          <a:p>
            <a:r>
              <a:rPr lang="en-US" sz="3600" dirty="0" smtClean="0"/>
              <a:t>To ensure efficiency and cost effectiveness in the state’s procurement process while supporting the nonprofit provider infrastructure.</a:t>
            </a:r>
          </a:p>
          <a:p>
            <a:pPr marL="0" indent="0">
              <a:buNone/>
            </a:pPr>
            <a:endParaRPr lang="en-US" sz="3600" dirty="0"/>
          </a:p>
          <a:p>
            <a:pPr marL="0" indent="0" algn="ctr">
              <a:buNone/>
            </a:pPr>
            <a:r>
              <a:rPr lang="en-US" sz="3600" dirty="0" smtClean="0"/>
              <a:t>Subcommittees</a:t>
            </a:r>
          </a:p>
          <a:p>
            <a:endParaRPr lang="en-US" sz="3600" dirty="0" smtClean="0"/>
          </a:p>
          <a:p>
            <a:pPr lvl="1">
              <a:buFont typeface="Wingdings" pitchFamily="2" charset="2"/>
              <a:buChar char="Ø"/>
            </a:pPr>
            <a:r>
              <a:rPr lang="en-US" sz="3400" dirty="0" smtClean="0"/>
              <a:t>Bonding Alternatives (June 7, 2013)</a:t>
            </a:r>
          </a:p>
          <a:p>
            <a:pPr lvl="1">
              <a:buFont typeface="Wingdings" pitchFamily="2" charset="2"/>
              <a:buChar char="Ø"/>
            </a:pPr>
            <a:r>
              <a:rPr lang="en-US" sz="3400" dirty="0" smtClean="0"/>
              <a:t>Request for Proposal &amp; Procurement Processes</a:t>
            </a:r>
          </a:p>
          <a:p>
            <a:pPr lvl="1">
              <a:buFont typeface="Wingdings" pitchFamily="2" charset="2"/>
              <a:buChar char="Ø"/>
            </a:pPr>
            <a:r>
              <a:rPr lang="en-US" sz="3400" dirty="0"/>
              <a:t>Cost Standards and Surplus Retention</a:t>
            </a:r>
          </a:p>
          <a:p>
            <a:pPr marL="393192" lvl="1" indent="0">
              <a:buNone/>
            </a:pPr>
            <a:endParaRPr lang="en-US" sz="3400" dirty="0"/>
          </a:p>
        </p:txBody>
      </p:sp>
      <p:sp>
        <p:nvSpPr>
          <p:cNvPr id="5" name="Footer Placeholder 4"/>
          <p:cNvSpPr>
            <a:spLocks noGrp="1"/>
          </p:cNvSpPr>
          <p:nvPr>
            <p:ph type="ftr" sz="quarter" idx="11"/>
          </p:nvPr>
        </p:nvSpPr>
        <p:spPr/>
        <p:txBody>
          <a:bodyPr/>
          <a:lstStyle/>
          <a:p>
            <a:r>
              <a:rPr lang="en-US" smtClean="0"/>
              <a:t>07/10/13</a:t>
            </a:r>
            <a:endParaRPr lang="en-US"/>
          </a:p>
        </p:txBody>
      </p:sp>
      <p:sp>
        <p:nvSpPr>
          <p:cNvPr id="6" name="Slide Number Placeholder 5"/>
          <p:cNvSpPr>
            <a:spLocks noGrp="1"/>
          </p:cNvSpPr>
          <p:nvPr>
            <p:ph type="sldNum" sz="quarter" idx="12"/>
          </p:nvPr>
        </p:nvSpPr>
        <p:spPr/>
        <p:txBody>
          <a:bodyPr/>
          <a:lstStyle/>
          <a:p>
            <a:fld id="{A08EEEFB-3216-4438-85AD-5A0A51E7EA5F}" type="slidenum">
              <a:rPr lang="en-US" smtClean="0"/>
              <a:t>2</a:t>
            </a:fld>
            <a:endParaRPr lang="en-US"/>
          </a:p>
        </p:txBody>
      </p:sp>
    </p:spTree>
    <p:extLst>
      <p:ext uri="{BB962C8B-B14F-4D97-AF65-F5344CB8AC3E}">
        <p14:creationId xmlns:p14="http://schemas.microsoft.com/office/powerpoint/2010/main" val="3897574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610600" cy="667512"/>
          </a:xfrm>
        </p:spPr>
        <p:txBody>
          <a:bodyPr>
            <a:noAutofit/>
          </a:bodyPr>
          <a:lstStyle/>
          <a:p>
            <a:pPr algn="ctr"/>
            <a:r>
              <a:rPr lang="en-US" sz="2800" dirty="0" smtClean="0">
                <a:latin typeface="+mn-lt"/>
              </a:rPr>
              <a:t>Workgroup Charge – RFP &amp; Procurement Processes </a:t>
            </a:r>
            <a:endParaRPr lang="en-US" sz="2800" dirty="0">
              <a:latin typeface="+mn-lt"/>
            </a:endParaRPr>
          </a:p>
        </p:txBody>
      </p:sp>
      <p:sp>
        <p:nvSpPr>
          <p:cNvPr id="3" name="Content Placeholder 2"/>
          <p:cNvSpPr>
            <a:spLocks noGrp="1"/>
          </p:cNvSpPr>
          <p:nvPr>
            <p:ph idx="1"/>
          </p:nvPr>
        </p:nvSpPr>
        <p:spPr/>
        <p:txBody>
          <a:bodyPr>
            <a:normAutofit fontScale="62500" lnSpcReduction="20000"/>
          </a:bodyPr>
          <a:lstStyle/>
          <a:p>
            <a:r>
              <a:rPr lang="en-US" sz="3600" dirty="0" smtClean="0">
                <a:solidFill>
                  <a:srgbClr val="C00000"/>
                </a:solidFill>
              </a:rPr>
              <a:t>Look at best practices within the state and across the country</a:t>
            </a:r>
          </a:p>
          <a:p>
            <a:r>
              <a:rPr lang="en-US" sz="3600" dirty="0" smtClean="0"/>
              <a:t>Monitor status of procurement and action steps recommendations including:</a:t>
            </a:r>
          </a:p>
          <a:p>
            <a:pPr lvl="1">
              <a:buFont typeface="Wingdings" pitchFamily="2" charset="2"/>
              <a:buChar char="Ø"/>
            </a:pPr>
            <a:r>
              <a:rPr lang="en-US" sz="3400" dirty="0" smtClean="0"/>
              <a:t>Posting “Principles to Guide the State/Private Nonprofit Provider Partnership”</a:t>
            </a:r>
          </a:p>
          <a:p>
            <a:pPr lvl="1">
              <a:buFont typeface="Wingdings" pitchFamily="2" charset="2"/>
              <a:buChar char="Ø"/>
            </a:pPr>
            <a:r>
              <a:rPr lang="en-US" sz="3400" dirty="0" smtClean="0"/>
              <a:t>Training on the principles</a:t>
            </a:r>
          </a:p>
          <a:p>
            <a:pPr lvl="1">
              <a:buFont typeface="Wingdings" pitchFamily="2" charset="2"/>
              <a:buChar char="Ø"/>
            </a:pPr>
            <a:r>
              <a:rPr lang="en-US" sz="3400" dirty="0" smtClean="0">
                <a:solidFill>
                  <a:srgbClr val="C00000"/>
                </a:solidFill>
              </a:rPr>
              <a:t>Revising procurement standards</a:t>
            </a:r>
          </a:p>
          <a:p>
            <a:pPr lvl="1">
              <a:buFont typeface="Wingdings" pitchFamily="2" charset="2"/>
              <a:buChar char="Ø"/>
            </a:pPr>
            <a:r>
              <a:rPr lang="en-US" sz="3400" dirty="0" smtClean="0"/>
              <a:t>Streamlining data reporting requirements</a:t>
            </a:r>
          </a:p>
          <a:p>
            <a:pPr lvl="1">
              <a:buFont typeface="Wingdings" pitchFamily="2" charset="2"/>
              <a:buChar char="Ø"/>
            </a:pPr>
            <a:r>
              <a:rPr lang="en-US" sz="3400" dirty="0" smtClean="0"/>
              <a:t>Aggregating audit and other data</a:t>
            </a:r>
          </a:p>
          <a:p>
            <a:pPr lvl="1">
              <a:buFont typeface="Wingdings" pitchFamily="2" charset="2"/>
              <a:buChar char="Ø"/>
            </a:pPr>
            <a:r>
              <a:rPr lang="en-US" sz="3400" dirty="0" smtClean="0">
                <a:solidFill>
                  <a:srgbClr val="C00000"/>
                </a:solidFill>
              </a:rPr>
              <a:t>Assessing financial health of nonprofit providers</a:t>
            </a:r>
          </a:p>
          <a:p>
            <a:pPr lvl="1">
              <a:buFont typeface="Wingdings" pitchFamily="2" charset="2"/>
              <a:buChar char="Ø"/>
            </a:pPr>
            <a:r>
              <a:rPr lang="en-US" sz="3400" dirty="0" smtClean="0"/>
              <a:t>Develop training protocols relating to contract and fee for service reimbursement</a:t>
            </a:r>
            <a:endParaRPr lang="en-US" sz="3400" dirty="0"/>
          </a:p>
        </p:txBody>
      </p:sp>
      <p:sp>
        <p:nvSpPr>
          <p:cNvPr id="4" name="Footer Placeholder 3"/>
          <p:cNvSpPr>
            <a:spLocks noGrp="1"/>
          </p:cNvSpPr>
          <p:nvPr>
            <p:ph type="ftr" sz="quarter" idx="11"/>
          </p:nvPr>
        </p:nvSpPr>
        <p:spPr/>
        <p:txBody>
          <a:bodyPr/>
          <a:lstStyle/>
          <a:p>
            <a:r>
              <a:rPr lang="en-US" smtClean="0"/>
              <a:t>07/10/13</a:t>
            </a:r>
            <a:endParaRPr lang="en-US"/>
          </a:p>
        </p:txBody>
      </p:sp>
      <p:sp>
        <p:nvSpPr>
          <p:cNvPr id="5" name="Slide Number Placeholder 4"/>
          <p:cNvSpPr>
            <a:spLocks noGrp="1"/>
          </p:cNvSpPr>
          <p:nvPr>
            <p:ph type="sldNum" sz="quarter" idx="12"/>
          </p:nvPr>
        </p:nvSpPr>
        <p:spPr/>
        <p:txBody>
          <a:bodyPr/>
          <a:lstStyle/>
          <a:p>
            <a:fld id="{A08EEEFB-3216-4438-85AD-5A0A51E7EA5F}" type="slidenum">
              <a:rPr lang="en-US" smtClean="0"/>
              <a:t>3</a:t>
            </a:fld>
            <a:endParaRPr lang="en-US"/>
          </a:p>
        </p:txBody>
      </p:sp>
    </p:spTree>
    <p:extLst>
      <p:ext uri="{BB962C8B-B14F-4D97-AF65-F5344CB8AC3E}">
        <p14:creationId xmlns:p14="http://schemas.microsoft.com/office/powerpoint/2010/main" val="4263476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610600" cy="667512"/>
          </a:xfrm>
        </p:spPr>
        <p:txBody>
          <a:bodyPr>
            <a:noAutofit/>
          </a:bodyPr>
          <a:lstStyle/>
          <a:p>
            <a:pPr algn="ctr"/>
            <a:r>
              <a:rPr lang="en-US" sz="2800" dirty="0" smtClean="0">
                <a:latin typeface="+mn-lt"/>
              </a:rPr>
              <a:t>Workgroup Members – RFP &amp; Procurement Processes </a:t>
            </a:r>
            <a:endParaRPr lang="en-US" sz="2800" dirty="0">
              <a:latin typeface="+mn-lt"/>
            </a:endParaRPr>
          </a:p>
        </p:txBody>
      </p:sp>
      <p:sp>
        <p:nvSpPr>
          <p:cNvPr id="3" name="Content Placeholder 2"/>
          <p:cNvSpPr>
            <a:spLocks noGrp="1"/>
          </p:cNvSpPr>
          <p:nvPr>
            <p:ph idx="1"/>
          </p:nvPr>
        </p:nvSpPr>
        <p:spPr>
          <a:xfrm>
            <a:off x="457200" y="1935480"/>
            <a:ext cx="4114800" cy="4389120"/>
          </a:xfrm>
        </p:spPr>
        <p:txBody>
          <a:bodyPr>
            <a:normAutofit fontScale="47500" lnSpcReduction="20000"/>
          </a:bodyPr>
          <a:lstStyle/>
          <a:p>
            <a:pPr marL="0" indent="0">
              <a:buNone/>
            </a:pPr>
            <a:r>
              <a:rPr lang="en-US" sz="3400" dirty="0" smtClean="0"/>
              <a:t>Voting Members</a:t>
            </a:r>
          </a:p>
          <a:p>
            <a:pPr>
              <a:buFont typeface="Wingdings" pitchFamily="2" charset="2"/>
              <a:buChar char="Ø"/>
            </a:pPr>
            <a:r>
              <a:rPr lang="en-US" sz="3400" dirty="0" smtClean="0"/>
              <a:t>Christian Andresen – </a:t>
            </a:r>
            <a:r>
              <a:rPr lang="en-US" sz="3400" dirty="0" smtClean="0"/>
              <a:t>DPH</a:t>
            </a:r>
            <a:endParaRPr lang="en-US" sz="3400" dirty="0"/>
          </a:p>
          <a:p>
            <a:pPr>
              <a:buFont typeface="Wingdings" pitchFamily="2" charset="2"/>
              <a:buChar char="Ø"/>
            </a:pPr>
            <a:r>
              <a:rPr lang="en-US" sz="3400" dirty="0" smtClean="0"/>
              <a:t>Kathy Brennan – DSS</a:t>
            </a:r>
          </a:p>
          <a:p>
            <a:pPr>
              <a:buFont typeface="Wingdings" pitchFamily="2" charset="2"/>
              <a:buChar char="Ø"/>
            </a:pPr>
            <a:r>
              <a:rPr lang="en-US" sz="3400" dirty="0" smtClean="0"/>
              <a:t>Cindy Butterfield – DCF</a:t>
            </a:r>
          </a:p>
          <a:p>
            <a:pPr>
              <a:buFont typeface="Wingdings" pitchFamily="2" charset="2"/>
              <a:buChar char="Ø"/>
            </a:pPr>
            <a:r>
              <a:rPr lang="en-US" sz="3400" dirty="0" smtClean="0"/>
              <a:t>Bill Carbone - Judicial</a:t>
            </a:r>
          </a:p>
          <a:p>
            <a:pPr>
              <a:buFont typeface="Wingdings" pitchFamily="2" charset="2"/>
              <a:buChar char="Ø"/>
            </a:pPr>
            <a:r>
              <a:rPr lang="en-US" sz="3400" dirty="0" smtClean="0"/>
              <a:t>Cheryl Cepelak – DOC</a:t>
            </a:r>
          </a:p>
          <a:p>
            <a:pPr>
              <a:buFont typeface="Wingdings" pitchFamily="2" charset="2"/>
              <a:buChar char="Ø"/>
            </a:pPr>
            <a:r>
              <a:rPr lang="en-US" sz="3400" dirty="0" smtClean="0"/>
              <a:t>Roberta Cook – BH Care</a:t>
            </a:r>
          </a:p>
          <a:p>
            <a:pPr>
              <a:buFont typeface="Wingdings" pitchFamily="2" charset="2"/>
              <a:buChar char="Ø"/>
            </a:pPr>
            <a:r>
              <a:rPr lang="en-US" sz="3400" dirty="0" smtClean="0"/>
              <a:t>Bob Dakers – OPM</a:t>
            </a:r>
          </a:p>
          <a:p>
            <a:pPr>
              <a:buFont typeface="Wingdings" pitchFamily="2" charset="2"/>
              <a:buChar char="Ø"/>
            </a:pPr>
            <a:r>
              <a:rPr lang="en-US" sz="3400" dirty="0" smtClean="0"/>
              <a:t>Marcie Dimenstein – The Connection, Inc.</a:t>
            </a:r>
          </a:p>
          <a:p>
            <a:pPr>
              <a:buFont typeface="Wingdings" pitchFamily="2" charset="2"/>
              <a:buChar char="Ø"/>
            </a:pPr>
            <a:r>
              <a:rPr lang="en-US" sz="3400" dirty="0" smtClean="0"/>
              <a:t>Alyssa Goduti – CHR</a:t>
            </a:r>
          </a:p>
          <a:p>
            <a:pPr>
              <a:buFont typeface="Wingdings" pitchFamily="2" charset="2"/>
              <a:buChar char="Ø"/>
            </a:pPr>
            <a:r>
              <a:rPr lang="en-US" sz="3400" dirty="0" smtClean="0"/>
              <a:t>Pat Johnson – Oak Hill</a:t>
            </a:r>
          </a:p>
          <a:p>
            <a:pPr>
              <a:buFont typeface="Wingdings" pitchFamily="2" charset="2"/>
              <a:buChar char="Ø"/>
            </a:pPr>
            <a:r>
              <a:rPr lang="en-US" sz="3400" dirty="0" smtClean="0"/>
              <a:t>Lois </a:t>
            </a:r>
            <a:r>
              <a:rPr lang="en-US" sz="3400" dirty="0" err="1" smtClean="0"/>
              <a:t>Nesci</a:t>
            </a:r>
            <a:r>
              <a:rPr lang="en-US" sz="3400" dirty="0" smtClean="0"/>
              <a:t> – Catholic Charities</a:t>
            </a:r>
          </a:p>
          <a:p>
            <a:pPr>
              <a:buFont typeface="Wingdings" pitchFamily="2" charset="2"/>
              <a:buChar char="Ø"/>
            </a:pPr>
            <a:r>
              <a:rPr lang="en-US" sz="3400" dirty="0" smtClean="0"/>
              <a:t>Dan O’Connell – CCFSA</a:t>
            </a:r>
          </a:p>
          <a:p>
            <a:pPr>
              <a:buFont typeface="Wingdings" pitchFamily="2" charset="2"/>
              <a:buChar char="Ø"/>
            </a:pPr>
            <a:r>
              <a:rPr lang="en-US" sz="3400" dirty="0" smtClean="0"/>
              <a:t>Sandy </a:t>
            </a:r>
            <a:r>
              <a:rPr lang="en-US" sz="3400" dirty="0" err="1" smtClean="0"/>
              <a:t>Porteus</a:t>
            </a:r>
            <a:r>
              <a:rPr lang="en-US" sz="3400" dirty="0" smtClean="0"/>
              <a:t> – FSW</a:t>
            </a:r>
          </a:p>
          <a:p>
            <a:pPr>
              <a:buFont typeface="Wingdings" pitchFamily="2" charset="2"/>
              <a:buChar char="Ø"/>
            </a:pPr>
            <a:r>
              <a:rPr lang="en-US" sz="3400" dirty="0" smtClean="0"/>
              <a:t>Anne </a:t>
            </a:r>
            <a:r>
              <a:rPr lang="en-US" sz="3400" dirty="0" err="1" smtClean="0"/>
              <a:t>Ruwet</a:t>
            </a:r>
            <a:r>
              <a:rPr lang="en-US" sz="3400" dirty="0" smtClean="0"/>
              <a:t> – CCARC</a:t>
            </a:r>
          </a:p>
        </p:txBody>
      </p:sp>
      <p:sp>
        <p:nvSpPr>
          <p:cNvPr id="4" name="Footer Placeholder 3"/>
          <p:cNvSpPr>
            <a:spLocks noGrp="1"/>
          </p:cNvSpPr>
          <p:nvPr>
            <p:ph type="ftr" sz="quarter" idx="11"/>
          </p:nvPr>
        </p:nvSpPr>
        <p:spPr/>
        <p:txBody>
          <a:bodyPr/>
          <a:lstStyle/>
          <a:p>
            <a:r>
              <a:rPr lang="en-US" smtClean="0"/>
              <a:t>07/10/13</a:t>
            </a:r>
            <a:endParaRPr lang="en-US"/>
          </a:p>
        </p:txBody>
      </p:sp>
      <p:sp>
        <p:nvSpPr>
          <p:cNvPr id="5" name="Slide Number Placeholder 4"/>
          <p:cNvSpPr>
            <a:spLocks noGrp="1"/>
          </p:cNvSpPr>
          <p:nvPr>
            <p:ph type="sldNum" sz="quarter" idx="12"/>
          </p:nvPr>
        </p:nvSpPr>
        <p:spPr/>
        <p:txBody>
          <a:bodyPr/>
          <a:lstStyle/>
          <a:p>
            <a:fld id="{A08EEEFB-3216-4438-85AD-5A0A51E7EA5F}" type="slidenum">
              <a:rPr lang="en-US" smtClean="0"/>
              <a:t>4</a:t>
            </a:fld>
            <a:endParaRPr lang="en-US"/>
          </a:p>
        </p:txBody>
      </p:sp>
      <p:sp>
        <p:nvSpPr>
          <p:cNvPr id="9" name="TextBox 8"/>
          <p:cNvSpPr txBox="1"/>
          <p:nvPr/>
        </p:nvSpPr>
        <p:spPr>
          <a:xfrm>
            <a:off x="4953000" y="2057400"/>
            <a:ext cx="3048000" cy="2062103"/>
          </a:xfrm>
          <a:prstGeom prst="rect">
            <a:avLst/>
          </a:prstGeom>
          <a:noFill/>
        </p:spPr>
        <p:txBody>
          <a:bodyPr wrap="square" rtlCol="0">
            <a:spAutoFit/>
          </a:bodyPr>
          <a:lstStyle/>
          <a:p>
            <a:r>
              <a:rPr lang="en-US" sz="1600" dirty="0"/>
              <a:t>Participating Members</a:t>
            </a:r>
          </a:p>
          <a:p>
            <a:pPr>
              <a:buFont typeface="Wingdings" pitchFamily="2" charset="2"/>
              <a:buChar char="Ø"/>
            </a:pPr>
            <a:r>
              <a:rPr lang="en-US" sz="1600" dirty="0"/>
              <a:t>Linda </a:t>
            </a:r>
            <a:r>
              <a:rPr lang="en-US" sz="1600" dirty="0" smtClean="0"/>
              <a:t>Burns - DSS</a:t>
            </a:r>
          </a:p>
          <a:p>
            <a:pPr>
              <a:buFont typeface="Wingdings" pitchFamily="2" charset="2"/>
              <a:buChar char="Ø"/>
            </a:pPr>
            <a:r>
              <a:rPr lang="en-US" sz="1600" dirty="0" smtClean="0"/>
              <a:t>Marcia </a:t>
            </a:r>
            <a:r>
              <a:rPr lang="en-US" sz="1600" dirty="0"/>
              <a:t>McDonough – DSS</a:t>
            </a:r>
          </a:p>
          <a:p>
            <a:pPr>
              <a:buFont typeface="Wingdings" pitchFamily="2" charset="2"/>
              <a:buChar char="Ø"/>
            </a:pPr>
            <a:r>
              <a:rPr lang="en-US" sz="1600" dirty="0"/>
              <a:t>Valerie Clark – OPM</a:t>
            </a:r>
          </a:p>
          <a:p>
            <a:pPr>
              <a:buFont typeface="Wingdings" pitchFamily="2" charset="2"/>
              <a:buChar char="Ø"/>
            </a:pPr>
            <a:r>
              <a:rPr lang="en-US" sz="1600" dirty="0"/>
              <a:t>Mary Anne O’Neill – CCPA</a:t>
            </a:r>
          </a:p>
          <a:p>
            <a:pPr>
              <a:buFont typeface="Wingdings" pitchFamily="2" charset="2"/>
              <a:buChar char="Ø"/>
            </a:pPr>
            <a:r>
              <a:rPr lang="en-US" sz="1600" dirty="0"/>
              <a:t>Cynthia </a:t>
            </a:r>
            <a:r>
              <a:rPr lang="en-US" sz="1600" dirty="0" err="1"/>
              <a:t>Theran</a:t>
            </a:r>
            <a:r>
              <a:rPr lang="en-US" sz="1600" dirty="0"/>
              <a:t> – Judicial</a:t>
            </a:r>
          </a:p>
          <a:p>
            <a:pPr>
              <a:buFont typeface="Wingdings" pitchFamily="2" charset="2"/>
              <a:buChar char="Ø"/>
            </a:pPr>
            <a:r>
              <a:rPr lang="en-US" sz="1600" dirty="0"/>
              <a:t>Kathy Woodward – DOC</a:t>
            </a:r>
          </a:p>
          <a:p>
            <a:pPr>
              <a:buFont typeface="Wingdings" pitchFamily="2" charset="2"/>
              <a:buChar char="Ø"/>
            </a:pPr>
            <a:r>
              <a:rPr lang="en-US" sz="1600" dirty="0"/>
              <a:t>Kim </a:t>
            </a:r>
            <a:r>
              <a:rPr lang="en-US" sz="1600" dirty="0" err="1"/>
              <a:t>O’Rielly</a:t>
            </a:r>
            <a:r>
              <a:rPr lang="en-US" sz="1600" dirty="0"/>
              <a:t> - CCFSA</a:t>
            </a:r>
          </a:p>
        </p:txBody>
      </p:sp>
    </p:spTree>
    <p:extLst>
      <p:ext uri="{BB962C8B-B14F-4D97-AF65-F5344CB8AC3E}">
        <p14:creationId xmlns:p14="http://schemas.microsoft.com/office/powerpoint/2010/main" val="1487186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610600" cy="667512"/>
          </a:xfrm>
        </p:spPr>
        <p:txBody>
          <a:bodyPr>
            <a:noAutofit/>
          </a:bodyPr>
          <a:lstStyle/>
          <a:p>
            <a:pPr algn="ctr"/>
            <a:r>
              <a:rPr lang="en-US" sz="3200" dirty="0" smtClean="0"/>
              <a:t>Best Practices </a:t>
            </a:r>
            <a:endParaRPr lang="en-US" sz="3200" dirty="0"/>
          </a:p>
        </p:txBody>
      </p:sp>
      <p:sp>
        <p:nvSpPr>
          <p:cNvPr id="3" name="Content Placeholder 2"/>
          <p:cNvSpPr>
            <a:spLocks noGrp="1"/>
          </p:cNvSpPr>
          <p:nvPr>
            <p:ph idx="1"/>
          </p:nvPr>
        </p:nvSpPr>
        <p:spPr>
          <a:xfrm>
            <a:off x="457200" y="1371600"/>
            <a:ext cx="8229600" cy="4953000"/>
          </a:xfrm>
        </p:spPr>
        <p:txBody>
          <a:bodyPr>
            <a:normAutofit fontScale="47500" lnSpcReduction="20000"/>
          </a:bodyPr>
          <a:lstStyle/>
          <a:p>
            <a:pPr marL="0" indent="0">
              <a:buNone/>
            </a:pPr>
            <a:r>
              <a:rPr lang="en-US" sz="3400" dirty="0" smtClean="0"/>
              <a:t>Office </a:t>
            </a:r>
            <a:r>
              <a:rPr lang="en-US" sz="3400" dirty="0"/>
              <a:t>of Policy and Management </a:t>
            </a:r>
            <a:r>
              <a:rPr lang="en-US" sz="3400" dirty="0" smtClean="0"/>
              <a:t>Health </a:t>
            </a:r>
            <a:r>
              <a:rPr lang="en-US" sz="3400" dirty="0"/>
              <a:t>and Human Services Purchase of Service (POS) Project Efficiency Office (</a:t>
            </a:r>
            <a:r>
              <a:rPr lang="en-US" sz="3400" dirty="0" smtClean="0"/>
              <a:t>PEO) </a:t>
            </a:r>
            <a:r>
              <a:rPr lang="en-US" sz="3400" dirty="0"/>
              <a:t>was created to respond to POS health and human services contracting issues and opportunities raised and identified by non-profit providers, the Nonprofit Liaison to the Governor and State agencies.  The charge of the PEO:</a:t>
            </a:r>
          </a:p>
          <a:p>
            <a:pPr lvl="1"/>
            <a:endParaRPr lang="en-US" sz="3400" dirty="0" smtClean="0"/>
          </a:p>
          <a:p>
            <a:pPr lvl="1"/>
            <a:r>
              <a:rPr lang="en-US" sz="3400" dirty="0" smtClean="0"/>
              <a:t>Identify</a:t>
            </a:r>
            <a:r>
              <a:rPr lang="en-US" sz="3400" dirty="0"/>
              <a:t>, recommend and initiate business process and organizational changes related to POS contracting to streamline, standardize, automate and reduce costs and paperwork for both state agencies and providers.</a:t>
            </a:r>
          </a:p>
          <a:p>
            <a:pPr lvl="1"/>
            <a:r>
              <a:rPr lang="en-US" sz="3400" dirty="0"/>
              <a:t>To improve timeliness of contract execution and payment, increase administrative efficiency and savings and to increase the focus on service and client outcomes and reduce on contract processes. </a:t>
            </a:r>
          </a:p>
          <a:p>
            <a:pPr marL="0" lvl="0" indent="0">
              <a:buNone/>
            </a:pPr>
            <a:endParaRPr lang="en-US" sz="3400" dirty="0" smtClean="0"/>
          </a:p>
          <a:p>
            <a:pPr marL="0" lvl="0" indent="0">
              <a:buNone/>
            </a:pPr>
            <a:r>
              <a:rPr lang="en-US" sz="3400" dirty="0" smtClean="0"/>
              <a:t>The </a:t>
            </a:r>
            <a:r>
              <a:rPr lang="en-US" sz="3400" dirty="0"/>
              <a:t>recommendations of the POS PEO were issued on April 10, 2013.  Each participating human service agency (DSS; DMHAS; DPH; DCF; DOC) were instructed to develop implementation and action plans regarding the report’s recommendations.  These plans are due by July 31, 2013.</a:t>
            </a:r>
          </a:p>
          <a:p>
            <a:pPr marL="0" indent="0">
              <a:buNone/>
            </a:pPr>
            <a:r>
              <a:rPr lang="en-US" sz="3400" dirty="0"/>
              <a:t> </a:t>
            </a:r>
          </a:p>
          <a:p>
            <a:pPr marL="0" indent="0">
              <a:buNone/>
            </a:pPr>
            <a:r>
              <a:rPr lang="en-US" sz="3400" u="sng" dirty="0" smtClean="0"/>
              <a:t>Workgroup Recommendation:</a:t>
            </a:r>
          </a:p>
          <a:p>
            <a:pPr marL="0" indent="0">
              <a:buNone/>
            </a:pPr>
            <a:r>
              <a:rPr lang="en-US" sz="3400" dirty="0"/>
              <a:t>	</a:t>
            </a:r>
            <a:endParaRPr lang="en-US" sz="3400" dirty="0" smtClean="0"/>
          </a:p>
          <a:p>
            <a:pPr marL="0" indent="0">
              <a:buNone/>
            </a:pPr>
            <a:r>
              <a:rPr lang="en-US" sz="3400" dirty="0" smtClean="0"/>
              <a:t>The </a:t>
            </a:r>
            <a:r>
              <a:rPr lang="en-US" sz="3400" dirty="0"/>
              <a:t>Subcommittee recommends utilizing the work of the PEO to address the best practices.  We further recommend that the workgroup monitor the progress of the agency responses to the recommendations.</a:t>
            </a:r>
          </a:p>
          <a:p>
            <a:endParaRPr lang="en-US" sz="3400" dirty="0"/>
          </a:p>
        </p:txBody>
      </p:sp>
      <p:sp>
        <p:nvSpPr>
          <p:cNvPr id="4" name="Footer Placeholder 3"/>
          <p:cNvSpPr>
            <a:spLocks noGrp="1"/>
          </p:cNvSpPr>
          <p:nvPr>
            <p:ph type="ftr" sz="quarter" idx="11"/>
          </p:nvPr>
        </p:nvSpPr>
        <p:spPr/>
        <p:txBody>
          <a:bodyPr/>
          <a:lstStyle/>
          <a:p>
            <a:r>
              <a:rPr lang="en-US" smtClean="0"/>
              <a:t>07/10/13</a:t>
            </a:r>
            <a:endParaRPr lang="en-US"/>
          </a:p>
        </p:txBody>
      </p:sp>
      <p:sp>
        <p:nvSpPr>
          <p:cNvPr id="5" name="Slide Number Placeholder 4"/>
          <p:cNvSpPr>
            <a:spLocks noGrp="1"/>
          </p:cNvSpPr>
          <p:nvPr>
            <p:ph type="sldNum" sz="quarter" idx="12"/>
          </p:nvPr>
        </p:nvSpPr>
        <p:spPr/>
        <p:txBody>
          <a:bodyPr/>
          <a:lstStyle/>
          <a:p>
            <a:fld id="{A08EEEFB-3216-4438-85AD-5A0A51E7EA5F}" type="slidenum">
              <a:rPr lang="en-US" smtClean="0"/>
              <a:t>5</a:t>
            </a:fld>
            <a:endParaRPr lang="en-US"/>
          </a:p>
        </p:txBody>
      </p:sp>
    </p:spTree>
    <p:extLst>
      <p:ext uri="{BB962C8B-B14F-4D97-AF65-F5344CB8AC3E}">
        <p14:creationId xmlns:p14="http://schemas.microsoft.com/office/powerpoint/2010/main" val="510031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610600" cy="667512"/>
          </a:xfrm>
        </p:spPr>
        <p:txBody>
          <a:bodyPr>
            <a:noAutofit/>
          </a:bodyPr>
          <a:lstStyle/>
          <a:p>
            <a:pPr algn="ctr"/>
            <a:r>
              <a:rPr lang="en-US" sz="3200" dirty="0" smtClean="0"/>
              <a:t>Guiding Principles  </a:t>
            </a:r>
            <a:endParaRPr lang="en-US" sz="3200" dirty="0"/>
          </a:p>
        </p:txBody>
      </p:sp>
      <p:sp>
        <p:nvSpPr>
          <p:cNvPr id="3" name="Content Placeholder 2"/>
          <p:cNvSpPr>
            <a:spLocks noGrp="1"/>
          </p:cNvSpPr>
          <p:nvPr>
            <p:ph idx="1"/>
          </p:nvPr>
        </p:nvSpPr>
        <p:spPr>
          <a:xfrm>
            <a:off x="457200" y="1371600"/>
            <a:ext cx="8229600" cy="4953000"/>
          </a:xfrm>
        </p:spPr>
        <p:txBody>
          <a:bodyPr>
            <a:normAutofit fontScale="40000" lnSpcReduction="20000"/>
          </a:bodyPr>
          <a:lstStyle/>
          <a:p>
            <a:pPr marL="0" indent="0">
              <a:buNone/>
            </a:pPr>
            <a:r>
              <a:rPr lang="en-US" sz="4000" dirty="0"/>
              <a:t>Operationalize “Principles to Guide the State/Private Nonprofit Provider Partnerships”</a:t>
            </a:r>
          </a:p>
          <a:p>
            <a:pPr marL="0" indent="0">
              <a:buNone/>
            </a:pPr>
            <a:r>
              <a:rPr lang="en-US" sz="4000" dirty="0" smtClean="0"/>
              <a:t>Training </a:t>
            </a:r>
            <a:r>
              <a:rPr lang="en-US" sz="4000" dirty="0"/>
              <a:t>on the principles</a:t>
            </a:r>
          </a:p>
          <a:p>
            <a:pPr marL="0" indent="0">
              <a:buNone/>
            </a:pPr>
            <a:r>
              <a:rPr lang="en-US" sz="4000" dirty="0" smtClean="0"/>
              <a:t>Developing </a:t>
            </a:r>
            <a:r>
              <a:rPr lang="en-US" sz="4000" dirty="0"/>
              <a:t>training protocols relating to contract and fee for service reimbursement</a:t>
            </a:r>
          </a:p>
          <a:p>
            <a:endParaRPr lang="en-US" sz="3600" dirty="0" smtClean="0"/>
          </a:p>
          <a:p>
            <a:pPr marL="0" indent="0">
              <a:buNone/>
            </a:pPr>
            <a:r>
              <a:rPr lang="en-US" sz="3600" dirty="0" smtClean="0"/>
              <a:t>Findings</a:t>
            </a:r>
            <a:r>
              <a:rPr lang="en-US" sz="3600" dirty="0"/>
              <a:t>:  </a:t>
            </a:r>
          </a:p>
          <a:p>
            <a:pPr marL="0" indent="0">
              <a:buNone/>
            </a:pPr>
            <a:r>
              <a:rPr lang="en-US" sz="3600" dirty="0"/>
              <a:t> </a:t>
            </a:r>
          </a:p>
          <a:p>
            <a:pPr lvl="1"/>
            <a:r>
              <a:rPr lang="en-US" sz="3400" dirty="0" smtClean="0"/>
              <a:t>The </a:t>
            </a:r>
            <a:r>
              <a:rPr lang="en-US" sz="3400" dirty="0"/>
              <a:t>operationalization of the principles developed in our predecessor RFP and Procurement Procedures Working Group will go hand in hand with the implementation of the recommendations of the PEO.  </a:t>
            </a:r>
          </a:p>
          <a:p>
            <a:pPr lvl="1"/>
            <a:endParaRPr lang="en-US" sz="3400" dirty="0" smtClean="0"/>
          </a:p>
          <a:p>
            <a:pPr lvl="1"/>
            <a:r>
              <a:rPr lang="en-US" sz="3400" dirty="0" smtClean="0"/>
              <a:t>The </a:t>
            </a:r>
            <a:r>
              <a:rPr lang="en-US" sz="3400" dirty="0"/>
              <a:t>implementation of the PEO recommendations will require training of staff for the new processes.  The training should incorporate the principles. </a:t>
            </a:r>
          </a:p>
          <a:p>
            <a:pPr marL="0" indent="0">
              <a:buNone/>
            </a:pPr>
            <a:r>
              <a:rPr lang="en-US" sz="3600" dirty="0"/>
              <a:t> </a:t>
            </a:r>
          </a:p>
          <a:p>
            <a:pPr lvl="1"/>
            <a:r>
              <a:rPr lang="en-US" sz="3400" dirty="0" smtClean="0"/>
              <a:t>The </a:t>
            </a:r>
            <a:r>
              <a:rPr lang="en-US" sz="3400" dirty="0"/>
              <a:t>“Principles” should be posted on OPM’s website. </a:t>
            </a:r>
          </a:p>
          <a:p>
            <a:pPr marL="0" indent="0">
              <a:buNone/>
            </a:pPr>
            <a:r>
              <a:rPr lang="en-US" sz="3600" dirty="0"/>
              <a:t> </a:t>
            </a:r>
          </a:p>
          <a:p>
            <a:pPr marL="0" indent="0">
              <a:buNone/>
            </a:pPr>
            <a:r>
              <a:rPr lang="en-US" sz="3600" u="sng" dirty="0" smtClean="0"/>
              <a:t>Workgroup Recommendation</a:t>
            </a:r>
            <a:r>
              <a:rPr lang="en-US" sz="3600" u="sng" dirty="0"/>
              <a:t>:</a:t>
            </a:r>
          </a:p>
          <a:p>
            <a:pPr marL="0" indent="0">
              <a:buNone/>
            </a:pPr>
            <a:endParaRPr lang="en-US" sz="3600" dirty="0"/>
          </a:p>
          <a:p>
            <a:pPr lvl="1"/>
            <a:r>
              <a:rPr lang="en-US" sz="3400" dirty="0" smtClean="0"/>
              <a:t>The </a:t>
            </a:r>
            <a:r>
              <a:rPr lang="en-US" sz="3400" dirty="0"/>
              <a:t>Subcommittee recommends that the workgroup:  Formally distribute the principles to all agencies;  Participate in the development of training on the PEO recommendations including the principles; and Participate in the development of a compliance tool for monitoring purposes.</a:t>
            </a:r>
          </a:p>
          <a:p>
            <a:endParaRPr lang="en-US" sz="3400" dirty="0"/>
          </a:p>
        </p:txBody>
      </p:sp>
      <p:sp>
        <p:nvSpPr>
          <p:cNvPr id="4" name="Footer Placeholder 3"/>
          <p:cNvSpPr>
            <a:spLocks noGrp="1"/>
          </p:cNvSpPr>
          <p:nvPr>
            <p:ph type="ftr" sz="quarter" idx="11"/>
          </p:nvPr>
        </p:nvSpPr>
        <p:spPr/>
        <p:txBody>
          <a:bodyPr/>
          <a:lstStyle/>
          <a:p>
            <a:r>
              <a:rPr lang="en-US" smtClean="0"/>
              <a:t>07/10/13</a:t>
            </a:r>
            <a:endParaRPr lang="en-US"/>
          </a:p>
        </p:txBody>
      </p:sp>
      <p:sp>
        <p:nvSpPr>
          <p:cNvPr id="5" name="Slide Number Placeholder 4"/>
          <p:cNvSpPr>
            <a:spLocks noGrp="1"/>
          </p:cNvSpPr>
          <p:nvPr>
            <p:ph type="sldNum" sz="quarter" idx="12"/>
          </p:nvPr>
        </p:nvSpPr>
        <p:spPr/>
        <p:txBody>
          <a:bodyPr/>
          <a:lstStyle/>
          <a:p>
            <a:fld id="{A08EEEFB-3216-4438-85AD-5A0A51E7EA5F}" type="slidenum">
              <a:rPr lang="en-US" smtClean="0"/>
              <a:t>6</a:t>
            </a:fld>
            <a:endParaRPr lang="en-US"/>
          </a:p>
        </p:txBody>
      </p:sp>
    </p:spTree>
    <p:extLst>
      <p:ext uri="{BB962C8B-B14F-4D97-AF65-F5344CB8AC3E}">
        <p14:creationId xmlns:p14="http://schemas.microsoft.com/office/powerpoint/2010/main" val="3830821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610600" cy="667512"/>
          </a:xfrm>
        </p:spPr>
        <p:txBody>
          <a:bodyPr>
            <a:noAutofit/>
          </a:bodyPr>
          <a:lstStyle/>
          <a:p>
            <a:pPr algn="ctr"/>
            <a:r>
              <a:rPr lang="en-US" sz="3200" dirty="0" smtClean="0"/>
              <a:t>Revising Procurement Standards  </a:t>
            </a:r>
            <a:endParaRPr lang="en-US" sz="3200" dirty="0"/>
          </a:p>
        </p:txBody>
      </p:sp>
      <p:sp>
        <p:nvSpPr>
          <p:cNvPr id="3" name="Content Placeholder 2"/>
          <p:cNvSpPr>
            <a:spLocks noGrp="1"/>
          </p:cNvSpPr>
          <p:nvPr>
            <p:ph idx="1"/>
          </p:nvPr>
        </p:nvSpPr>
        <p:spPr>
          <a:xfrm>
            <a:off x="457200" y="1371600"/>
            <a:ext cx="8229600" cy="4953000"/>
          </a:xfrm>
        </p:spPr>
        <p:txBody>
          <a:bodyPr>
            <a:normAutofit fontScale="62500" lnSpcReduction="20000"/>
          </a:bodyPr>
          <a:lstStyle/>
          <a:p>
            <a:pPr marL="0" indent="0">
              <a:buNone/>
            </a:pPr>
            <a:r>
              <a:rPr lang="en-US" sz="3600" dirty="0"/>
              <a:t>Findings</a:t>
            </a:r>
            <a:r>
              <a:rPr lang="en-US" sz="3600" dirty="0" smtClean="0"/>
              <a:t>:</a:t>
            </a:r>
          </a:p>
          <a:p>
            <a:pPr marL="0" indent="0">
              <a:buNone/>
            </a:pPr>
            <a:endParaRPr lang="en-US" sz="3600" dirty="0" smtClean="0"/>
          </a:p>
          <a:p>
            <a:pPr marL="0" indent="0">
              <a:buNone/>
            </a:pPr>
            <a:r>
              <a:rPr lang="en-US" sz="3600" dirty="0"/>
              <a:t>	</a:t>
            </a:r>
            <a:r>
              <a:rPr lang="en-US" sz="3600" dirty="0" smtClean="0"/>
              <a:t>The </a:t>
            </a:r>
            <a:r>
              <a:rPr lang="en-US" sz="3600" dirty="0"/>
              <a:t>recommendations in the Governor’s Cabinet on Nonprofit Health and Human Services report issued in October 2012 included sixteen (16) recommended revisions to the OPM Procurement Standards.  OPM shared a working draft with the subcommittee (3/20/13) incorporating a number of the recommendations.  </a:t>
            </a:r>
            <a:r>
              <a:rPr lang="en-US" sz="3600" dirty="0" smtClean="0"/>
              <a:t>Those revisions will be shared and discussed today. </a:t>
            </a:r>
            <a:endParaRPr lang="en-US" sz="3600" dirty="0"/>
          </a:p>
          <a:p>
            <a:pPr marL="0" indent="0">
              <a:buNone/>
            </a:pPr>
            <a:endParaRPr lang="en-US" sz="3600" dirty="0"/>
          </a:p>
          <a:p>
            <a:pPr marL="0" indent="0">
              <a:buNone/>
            </a:pPr>
            <a:r>
              <a:rPr lang="en-US" sz="3600" u="sng" dirty="0" smtClean="0"/>
              <a:t>Workgroup Recommendation</a:t>
            </a:r>
            <a:r>
              <a:rPr lang="en-US" sz="3600" u="sng" dirty="0"/>
              <a:t>:</a:t>
            </a:r>
          </a:p>
          <a:p>
            <a:pPr marL="0" indent="0">
              <a:buNone/>
            </a:pPr>
            <a:r>
              <a:rPr lang="en-US" sz="3600" dirty="0" smtClean="0"/>
              <a:t>The </a:t>
            </a:r>
            <a:r>
              <a:rPr lang="en-US" sz="3600" dirty="0"/>
              <a:t>subcommittee recommends that the workgroup continue to work with the Office of Policy and Management to finalize the revisions to the standards; to share the revisions with the human service agencies and to develop a tool to monitor compliance with standards.</a:t>
            </a:r>
          </a:p>
          <a:p>
            <a:endParaRPr lang="en-US" sz="3400" dirty="0"/>
          </a:p>
        </p:txBody>
      </p:sp>
      <p:sp>
        <p:nvSpPr>
          <p:cNvPr id="4" name="Footer Placeholder 3"/>
          <p:cNvSpPr>
            <a:spLocks noGrp="1"/>
          </p:cNvSpPr>
          <p:nvPr>
            <p:ph type="ftr" sz="quarter" idx="11"/>
          </p:nvPr>
        </p:nvSpPr>
        <p:spPr/>
        <p:txBody>
          <a:bodyPr/>
          <a:lstStyle/>
          <a:p>
            <a:r>
              <a:rPr lang="en-US" smtClean="0"/>
              <a:t>07/10/13</a:t>
            </a:r>
            <a:endParaRPr lang="en-US"/>
          </a:p>
        </p:txBody>
      </p:sp>
      <p:sp>
        <p:nvSpPr>
          <p:cNvPr id="5" name="Slide Number Placeholder 4"/>
          <p:cNvSpPr>
            <a:spLocks noGrp="1"/>
          </p:cNvSpPr>
          <p:nvPr>
            <p:ph type="sldNum" sz="quarter" idx="12"/>
          </p:nvPr>
        </p:nvSpPr>
        <p:spPr/>
        <p:txBody>
          <a:bodyPr/>
          <a:lstStyle/>
          <a:p>
            <a:fld id="{A08EEEFB-3216-4438-85AD-5A0A51E7EA5F}" type="slidenum">
              <a:rPr lang="en-US" smtClean="0"/>
              <a:t>7</a:t>
            </a:fld>
            <a:endParaRPr lang="en-US"/>
          </a:p>
        </p:txBody>
      </p:sp>
    </p:spTree>
    <p:extLst>
      <p:ext uri="{BB962C8B-B14F-4D97-AF65-F5344CB8AC3E}">
        <p14:creationId xmlns:p14="http://schemas.microsoft.com/office/powerpoint/2010/main" val="1057993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610600" cy="667512"/>
          </a:xfrm>
        </p:spPr>
        <p:txBody>
          <a:bodyPr>
            <a:noAutofit/>
          </a:bodyPr>
          <a:lstStyle/>
          <a:p>
            <a:pPr algn="ctr"/>
            <a:r>
              <a:rPr lang="en-US" sz="3200" dirty="0" smtClean="0"/>
              <a:t>Assessing Financial Health of Non-Profit Providers  </a:t>
            </a:r>
            <a:endParaRPr lang="en-US" sz="3200" dirty="0"/>
          </a:p>
        </p:txBody>
      </p:sp>
      <p:sp>
        <p:nvSpPr>
          <p:cNvPr id="3" name="Content Placeholder 2"/>
          <p:cNvSpPr>
            <a:spLocks noGrp="1"/>
          </p:cNvSpPr>
          <p:nvPr>
            <p:ph idx="1"/>
          </p:nvPr>
        </p:nvSpPr>
        <p:spPr>
          <a:xfrm>
            <a:off x="457200" y="1371600"/>
            <a:ext cx="8229600" cy="4953000"/>
          </a:xfrm>
        </p:spPr>
        <p:txBody>
          <a:bodyPr>
            <a:noAutofit/>
          </a:bodyPr>
          <a:lstStyle/>
          <a:p>
            <a:pPr marL="393192" lvl="1" indent="0">
              <a:buNone/>
            </a:pPr>
            <a:r>
              <a:rPr lang="en-US" sz="1400" dirty="0" smtClean="0"/>
              <a:t>Section </a:t>
            </a:r>
            <a:r>
              <a:rPr lang="en-US" sz="1400" dirty="0"/>
              <a:t>4-70b, subsection c requires the Secretary of OPM to provide an annual assessment of the financial condition of non-profit POS providers. The report of October 19, 2012 summarizes information regarding Purchase of Service (POS) contracting activity of State agencies for State fiscal year 2012 including the assessment of the aggregate financial condition of non-profit, community-based health and human services agencies that enter into POS contracts.  </a:t>
            </a:r>
          </a:p>
          <a:p>
            <a:pPr marL="0" indent="0">
              <a:buNone/>
            </a:pPr>
            <a:endParaRPr lang="en-US" sz="1400" dirty="0" smtClean="0"/>
          </a:p>
          <a:p>
            <a:pPr marL="0" indent="0">
              <a:buNone/>
            </a:pPr>
            <a:endParaRPr lang="en-US" sz="1400" dirty="0"/>
          </a:p>
          <a:p>
            <a:pPr marL="0" indent="0">
              <a:buNone/>
            </a:pPr>
            <a:r>
              <a:rPr lang="en-US" sz="1400" dirty="0" smtClean="0"/>
              <a:t>The </a:t>
            </a:r>
            <a:r>
              <a:rPr lang="en-US" sz="1400" dirty="0"/>
              <a:t>Connecticut Nonprofit Strategy Platform is an open resource to assist nonprofits, elected officials and public policy makers, philanthropic funders and all Connecticut citizens to: </a:t>
            </a:r>
            <a:endParaRPr lang="en-US" sz="1400" dirty="0" smtClean="0"/>
          </a:p>
          <a:p>
            <a:pPr lvl="1"/>
            <a:r>
              <a:rPr lang="en-US" sz="1400" dirty="0" smtClean="0"/>
              <a:t>Get Data</a:t>
            </a:r>
          </a:p>
          <a:p>
            <a:pPr lvl="1"/>
            <a:r>
              <a:rPr lang="en-US" sz="1400" dirty="0" smtClean="0"/>
              <a:t>Learn</a:t>
            </a:r>
            <a:endParaRPr lang="en-US" sz="1400" dirty="0"/>
          </a:p>
          <a:p>
            <a:pPr lvl="1"/>
            <a:r>
              <a:rPr lang="en-US" sz="1400" dirty="0" smtClean="0"/>
              <a:t>Communicate</a:t>
            </a:r>
            <a:endParaRPr lang="en-US" sz="1400" dirty="0"/>
          </a:p>
          <a:p>
            <a:pPr lvl="1"/>
            <a:r>
              <a:rPr lang="en-US" sz="1400" dirty="0" smtClean="0"/>
              <a:t>Act</a:t>
            </a:r>
            <a:endParaRPr lang="en-US" sz="1400" dirty="0"/>
          </a:p>
          <a:p>
            <a:pPr marL="0" indent="0">
              <a:buNone/>
            </a:pPr>
            <a:endParaRPr lang="en-US" sz="1400" u="sng" dirty="0" smtClean="0"/>
          </a:p>
          <a:p>
            <a:pPr marL="0" indent="0">
              <a:buNone/>
            </a:pPr>
            <a:endParaRPr lang="en-US" sz="1400" u="sng" dirty="0"/>
          </a:p>
          <a:p>
            <a:pPr marL="0" indent="0">
              <a:buNone/>
            </a:pPr>
            <a:r>
              <a:rPr lang="en-US" sz="1400" u="sng" dirty="0" smtClean="0"/>
              <a:t>Workgroup Recommendation</a:t>
            </a:r>
            <a:r>
              <a:rPr lang="en-US" sz="1400" u="sng" dirty="0"/>
              <a:t>:</a:t>
            </a:r>
          </a:p>
          <a:p>
            <a:pPr marL="0" indent="0">
              <a:buNone/>
            </a:pPr>
            <a:r>
              <a:rPr lang="en-US" sz="1400" dirty="0" smtClean="0"/>
              <a:t>The </a:t>
            </a:r>
            <a:r>
              <a:rPr lang="en-US" sz="1400" dirty="0"/>
              <a:t>subcommittee recommends that the workgroup continue to work with the Office of Policy and Management </a:t>
            </a:r>
            <a:r>
              <a:rPr lang="en-US" sz="1400" dirty="0" smtClean="0"/>
              <a:t>and the Data Collaborative to further identify the data needs and metrics that will assist in assessing the financial health of non-profit providers.</a:t>
            </a:r>
            <a:endParaRPr lang="en-US" sz="1400" dirty="0"/>
          </a:p>
          <a:p>
            <a:endParaRPr lang="en-US" sz="1400" dirty="0"/>
          </a:p>
        </p:txBody>
      </p:sp>
      <p:sp>
        <p:nvSpPr>
          <p:cNvPr id="4" name="Footer Placeholder 3"/>
          <p:cNvSpPr>
            <a:spLocks noGrp="1"/>
          </p:cNvSpPr>
          <p:nvPr>
            <p:ph type="ftr" sz="quarter" idx="11"/>
          </p:nvPr>
        </p:nvSpPr>
        <p:spPr/>
        <p:txBody>
          <a:bodyPr/>
          <a:lstStyle/>
          <a:p>
            <a:r>
              <a:rPr lang="en-US" smtClean="0"/>
              <a:t>07/10/13</a:t>
            </a:r>
            <a:endParaRPr lang="en-US"/>
          </a:p>
        </p:txBody>
      </p:sp>
      <p:sp>
        <p:nvSpPr>
          <p:cNvPr id="5" name="Slide Number Placeholder 4"/>
          <p:cNvSpPr>
            <a:spLocks noGrp="1"/>
          </p:cNvSpPr>
          <p:nvPr>
            <p:ph type="sldNum" sz="quarter" idx="12"/>
          </p:nvPr>
        </p:nvSpPr>
        <p:spPr/>
        <p:txBody>
          <a:bodyPr/>
          <a:lstStyle/>
          <a:p>
            <a:fld id="{A08EEEFB-3216-4438-85AD-5A0A51E7EA5F}" type="slidenum">
              <a:rPr lang="en-US" smtClean="0"/>
              <a:t>8</a:t>
            </a:fld>
            <a:endParaRPr lang="en-US"/>
          </a:p>
        </p:txBody>
      </p:sp>
    </p:spTree>
    <p:extLst>
      <p:ext uri="{BB962C8B-B14F-4D97-AF65-F5344CB8AC3E}">
        <p14:creationId xmlns:p14="http://schemas.microsoft.com/office/powerpoint/2010/main" val="4234977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610600" cy="667512"/>
          </a:xfrm>
        </p:spPr>
        <p:txBody>
          <a:bodyPr>
            <a:noAutofit/>
          </a:bodyPr>
          <a:lstStyle/>
          <a:p>
            <a:r>
              <a:rPr lang="en-US" sz="4000" dirty="0" smtClean="0"/>
              <a:t>Workgroup Charge – Revenue Retention </a:t>
            </a:r>
            <a:endParaRPr lang="en-US" sz="4000" dirty="0"/>
          </a:p>
        </p:txBody>
      </p:sp>
      <p:sp>
        <p:nvSpPr>
          <p:cNvPr id="3" name="Content Placeholder 2"/>
          <p:cNvSpPr>
            <a:spLocks noGrp="1"/>
          </p:cNvSpPr>
          <p:nvPr>
            <p:ph idx="1"/>
          </p:nvPr>
        </p:nvSpPr>
        <p:spPr/>
        <p:txBody>
          <a:bodyPr>
            <a:normAutofit/>
          </a:bodyPr>
          <a:lstStyle/>
          <a:p>
            <a:r>
              <a:rPr lang="en-US" sz="3600" dirty="0" smtClean="0"/>
              <a:t>Consider a surplus retention policy across POS contracts, analyzing the pros and cons of establishing this policy including the cost to the state and the process for ensuring the provision of contracted services.</a:t>
            </a:r>
            <a:endParaRPr lang="en-US" sz="3600" dirty="0"/>
          </a:p>
        </p:txBody>
      </p:sp>
      <p:sp>
        <p:nvSpPr>
          <p:cNvPr id="4" name="Footer Placeholder 3"/>
          <p:cNvSpPr>
            <a:spLocks noGrp="1"/>
          </p:cNvSpPr>
          <p:nvPr>
            <p:ph type="ftr" sz="quarter" idx="11"/>
          </p:nvPr>
        </p:nvSpPr>
        <p:spPr/>
        <p:txBody>
          <a:bodyPr/>
          <a:lstStyle/>
          <a:p>
            <a:r>
              <a:rPr lang="en-US" smtClean="0"/>
              <a:t>07/10/13</a:t>
            </a:r>
            <a:endParaRPr lang="en-US"/>
          </a:p>
        </p:txBody>
      </p:sp>
      <p:sp>
        <p:nvSpPr>
          <p:cNvPr id="5" name="Slide Number Placeholder 4"/>
          <p:cNvSpPr>
            <a:spLocks noGrp="1"/>
          </p:cNvSpPr>
          <p:nvPr>
            <p:ph type="sldNum" sz="quarter" idx="12"/>
          </p:nvPr>
        </p:nvSpPr>
        <p:spPr/>
        <p:txBody>
          <a:bodyPr/>
          <a:lstStyle/>
          <a:p>
            <a:fld id="{A08EEEFB-3216-4438-85AD-5A0A51E7EA5F}" type="slidenum">
              <a:rPr lang="en-US" smtClean="0"/>
              <a:t>9</a:t>
            </a:fld>
            <a:endParaRPr lang="en-US"/>
          </a:p>
        </p:txBody>
      </p:sp>
    </p:spTree>
    <p:extLst>
      <p:ext uri="{BB962C8B-B14F-4D97-AF65-F5344CB8AC3E}">
        <p14:creationId xmlns:p14="http://schemas.microsoft.com/office/powerpoint/2010/main" val="6585350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256</TotalTime>
  <Words>1347</Words>
  <Application>Microsoft Office PowerPoint</Application>
  <PresentationFormat>On-screen Show (4:3)</PresentationFormat>
  <Paragraphs>209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Governor’s Cabinet on Nonprofit Health and Human Services </vt:lpstr>
      <vt:lpstr>Goal of the Workgroup</vt:lpstr>
      <vt:lpstr>Workgroup Charge – RFP &amp; Procurement Processes </vt:lpstr>
      <vt:lpstr>Workgroup Members – RFP &amp; Procurement Processes </vt:lpstr>
      <vt:lpstr>Best Practices </vt:lpstr>
      <vt:lpstr>Guiding Principles  </vt:lpstr>
      <vt:lpstr>Revising Procurement Standards  </vt:lpstr>
      <vt:lpstr>Assessing Financial Health of Non-Profit Providers  </vt:lpstr>
      <vt:lpstr>Workgroup Charge – Revenue Retention </vt:lpstr>
      <vt:lpstr>Review of Options Considered </vt:lpstr>
      <vt:lpstr>Revenue Retention – Continued </vt:lpstr>
      <vt:lpstr>Revenue Retention - Continued</vt:lpstr>
      <vt:lpstr>Revenue Retention - Continued</vt:lpstr>
      <vt:lpstr>Revenue Retention - Continued</vt:lpstr>
      <vt:lpstr>Revenue Retention – Past 3 Years</vt:lpstr>
      <vt:lpstr>Notes related to Revenue  Retention Chart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Governor’s Cabinet on Nonprofit Health and Human Services</dc:title>
  <dc:creator>Alyssa Goduti</dc:creator>
  <cp:lastModifiedBy>BrennanK</cp:lastModifiedBy>
  <cp:revision>16</cp:revision>
  <cp:lastPrinted>2013-07-09T23:12:47Z</cp:lastPrinted>
  <dcterms:created xsi:type="dcterms:W3CDTF">2013-07-09T19:00:10Z</dcterms:created>
  <dcterms:modified xsi:type="dcterms:W3CDTF">2013-07-10T22:04:56Z</dcterms:modified>
</cp:coreProperties>
</file>