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73" r:id="rId4"/>
    <p:sldId id="274" r:id="rId5"/>
    <p:sldId id="275" r:id="rId6"/>
    <p:sldId id="288" r:id="rId7"/>
    <p:sldId id="286" r:id="rId8"/>
    <p:sldId id="289" r:id="rId9"/>
    <p:sldId id="281" r:id="rId10"/>
    <p:sldId id="277" r:id="rId11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  <a:srgbClr val="0000CF"/>
    <a:srgbClr val="ABC258"/>
    <a:srgbClr val="B6CD5F"/>
    <a:srgbClr val="AED263"/>
    <a:srgbClr val="508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758" autoAdjust="0"/>
  </p:normalViewPr>
  <p:slideViewPr>
    <p:cSldViewPr snapToGrid="0" snapToObjects="1">
      <p:cViewPr varScale="1">
        <p:scale>
          <a:sx n="49" d="100"/>
          <a:sy n="49" d="100"/>
        </p:scale>
        <p:origin x="156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41C87-311C-FC4C-8C4D-7C1E115A68B8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23C55-30EA-C641-9877-BC9C074740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3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3C55-30EA-C641-9877-BC9C074740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1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77F6-09CC-406A-8E15-494779254485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665-C9A7-F64F-92D5-CB03ECE0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7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A014-D899-4489-A46B-50037FA33E0B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665-C9A7-F64F-92D5-CB03ECE0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7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5E89-E4FE-4361-911D-C648B21FB072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665-C9A7-F64F-92D5-CB03ECE0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22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C5F3-5E1C-49E7-B1BB-5C9C8E170FD5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88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617-E790-4641-852F-D1272C0FF765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34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7F23-7A7C-4D91-83B0-8D03BC26FA32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83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F2D9-33CD-4397-A31E-62F7FF40F37F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3B4E-9EC7-41B2-9763-31A1922DCC32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12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869-086C-44E9-B879-3F7E3A77685C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49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D5BA-07E4-45F6-9FA5-F765D5CA84E9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02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03CA-04D4-4810-849C-BBE3ADEA24BA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1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118D-C8C6-4830-BE21-E98FEA919D4A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665-C9A7-F64F-92D5-CB03ECE0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44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EB38-102F-4119-B93F-B04D0EF28A8E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06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BF39-724B-4C30-9E40-9B66347E8C07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20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A9B-15BE-4C15-84D4-E71FA5B051E5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2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0F90-366C-4200-AE33-B15CE8470436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665-C9A7-F64F-92D5-CB03ECE0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B59B-5AD7-4AC7-BE62-7120B2C3770E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665-C9A7-F64F-92D5-CB03ECE0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7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3587-ED2F-4E1D-9F72-0752671DC332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665-C9A7-F64F-92D5-CB03ECE0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0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5A71-483D-4EC5-8A1B-9F8867838484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665-C9A7-F64F-92D5-CB03ECE0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1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729E-BA53-49BD-9297-F2FD8AE57954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665-C9A7-F64F-92D5-CB03ECE0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0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FEC8-B538-4136-AC56-01BFE5C140E3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665-C9A7-F64F-92D5-CB03ECE0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E419-54EC-4836-BD8B-6BDFD7A6E684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665-C9A7-F64F-92D5-CB03ECE0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7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09AC3-DD08-4C03-9267-729BD494E754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1665-C9A7-F64F-92D5-CB03ECE0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0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FBDD3-96C0-4929-95B4-0EFAF7AD1F1D}" type="datetime1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7D30D-4DC6-8B44-9E9F-963DA170B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0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3359" y="5728732"/>
            <a:ext cx="8163266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4659" y="4646057"/>
            <a:ext cx="8960534" cy="1752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endParaRPr lang="en-US" b="1" dirty="0">
              <a:solidFill>
                <a:srgbClr val="000090"/>
              </a:solidFill>
            </a:endParaRPr>
          </a:p>
          <a:p>
            <a:pPr algn="l"/>
            <a:r>
              <a:rPr lang="en-US" sz="26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    </a:t>
            </a:r>
            <a:r>
              <a:rPr lang="en-US" sz="2400" b="1" dirty="0" smtClean="0">
                <a:solidFill>
                  <a:srgbClr val="000090"/>
                </a:solidFill>
                <a:latin typeface="Century Gothic" panose="020B0502020202020204" pitchFamily="34" charset="0"/>
              </a:rPr>
              <a:t>CONSTITUTION PLAZA LEASE</a:t>
            </a:r>
            <a:endParaRPr lang="en-US" altLang="en-US" sz="2400" b="1" dirty="0">
              <a:solidFill>
                <a:srgbClr val="00009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6917" y="3913029"/>
            <a:ext cx="1846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28" y="3728269"/>
            <a:ext cx="1253447" cy="12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043" y="22005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entury Gothic"/>
              <a:cs typeface="Century Gothic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rgbClr val="000090"/>
                </a:solidFill>
                <a:latin typeface="Century Gothic"/>
                <a:cs typeface="Century Gothic"/>
              </a:rPr>
              <a:t>INTRODUCTION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71" y="199821"/>
            <a:ext cx="1021406" cy="102140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57200" y="768171"/>
            <a:ext cx="6860515" cy="2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9328" y="1195058"/>
            <a:ext cx="771244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Under the expired Constitution Plaza lease, the City incurred approximately $2.6 million per year in leased space expenses for rent, operating costs and parking.</a:t>
            </a:r>
          </a:p>
          <a:p>
            <a:pPr marL="285750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2016,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the City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began a process to </a:t>
            </a:r>
            <a:r>
              <a:rPr lang="en-US" sz="2000" b="1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reduce </a:t>
            </a:r>
            <a:r>
              <a:rPr lang="en-US" sz="2000" b="1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the cost of leased space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 at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Constitution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Plaza for the lease expiring on 6/30/17 (15-year lease term)</a:t>
            </a:r>
          </a:p>
          <a:p>
            <a:pPr marL="285750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City currently leases </a:t>
            </a:r>
            <a:r>
              <a:rPr lang="en-US" sz="2000" b="1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80,346 square feet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of office space in 250 and 260 Constitution Plaza</a:t>
            </a: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Development Services</a:t>
            </a: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MHIS</a:t>
            </a: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Internal Audit</a:t>
            </a: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Treasurer’s Office</a:t>
            </a: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Probate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Court</a:t>
            </a:r>
            <a:endParaRPr lang="en-US" sz="2000" b="1" dirty="0" smtClean="0">
              <a:solidFill>
                <a:srgbClr val="00009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493836"/>
            <a:ext cx="7778372" cy="0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591" y="173616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entury Gothic"/>
              <a:cs typeface="Century Gothic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rgbClr val="000090"/>
                </a:solidFill>
                <a:latin typeface="Century Gothic"/>
                <a:cs typeface="Century Gothic"/>
              </a:rPr>
              <a:t>PROCESS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71" y="199821"/>
            <a:ext cx="1021406" cy="102140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57200" y="891459"/>
            <a:ext cx="6860515" cy="2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6493836"/>
            <a:ext cx="7778372" cy="0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9120" y="1387650"/>
            <a:ext cx="71729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Consulted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commercial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real estate </a:t>
            </a:r>
            <a:r>
              <a:rPr lang="en-US" sz="2000" b="1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expert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to assist in evaluating options</a:t>
            </a:r>
          </a:p>
          <a:p>
            <a:pPr marL="285750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Analyzed current space standards to identify opportunities to utilize space more efficiently</a:t>
            </a:r>
          </a:p>
          <a:p>
            <a:pPr marL="285750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Evaluated existing space in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City-owned buildings</a:t>
            </a:r>
          </a:p>
          <a:p>
            <a:pPr marL="285750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Established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criteria</a:t>
            </a: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50,000 to 60,000 square feet of Class B office space in Hartford’s Central Business District</a:t>
            </a:r>
          </a:p>
          <a:p>
            <a:pPr marL="285750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Reviewed a number of properties</a:t>
            </a: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Narrowed to two finalists</a:t>
            </a:r>
          </a:p>
        </p:txBody>
      </p:sp>
    </p:spTree>
    <p:extLst>
      <p:ext uri="{BB962C8B-B14F-4D97-AF65-F5344CB8AC3E}">
        <p14:creationId xmlns:p14="http://schemas.microsoft.com/office/powerpoint/2010/main" val="8788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043" y="1457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entury Gothic"/>
              <a:cs typeface="Century Gothic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solidFill>
                  <a:srgbClr val="00009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RESULTS: LEVERAGED SPACE &amp; SAVINGS</a:t>
            </a:r>
            <a:endParaRPr lang="en-US" altLang="en-US" sz="2400" b="1" dirty="0">
              <a:solidFill>
                <a:srgbClr val="00009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71" y="199821"/>
            <a:ext cx="1021406" cy="102140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36509" y="724732"/>
            <a:ext cx="6860515" cy="2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6493836"/>
            <a:ext cx="7778372" cy="0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5288" y="1078675"/>
            <a:ext cx="722376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Relocated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Internal Audit and MHIS data center to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City-owned properties </a:t>
            </a: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Reduced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file storage and space requirements for Development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Services, MHIS, and Internal Audit</a:t>
            </a: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Negotiated lease terms with Constitution Plaza that reflect current competitive commercial real estate Class B lease terms</a:t>
            </a: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endParaRPr lang="en-US" sz="2000" dirty="0">
              <a:solidFill>
                <a:srgbClr val="00009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043" y="83649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entury Gothic"/>
              <a:cs typeface="Century Gothic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kern="0" dirty="0" smtClean="0">
                <a:solidFill>
                  <a:srgbClr val="00009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RESULTS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07" y="199821"/>
            <a:ext cx="732269" cy="7322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45168" y="805751"/>
            <a:ext cx="6860515" cy="2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6493836"/>
            <a:ext cx="7778372" cy="0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724814"/>
              </p:ext>
            </p:extLst>
          </p:nvPr>
        </p:nvGraphicFramePr>
        <p:xfrm>
          <a:off x="457202" y="958756"/>
          <a:ext cx="7930053" cy="5087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311">
                  <a:extLst>
                    <a:ext uri="{9D8B030D-6E8A-4147-A177-3AD203B41FA5}">
                      <a16:colId xmlns:a16="http://schemas.microsoft.com/office/drawing/2014/main" xmlns="" val="142758321"/>
                    </a:ext>
                  </a:extLst>
                </a:gridCol>
                <a:gridCol w="1680261">
                  <a:extLst>
                    <a:ext uri="{9D8B030D-6E8A-4147-A177-3AD203B41FA5}">
                      <a16:colId xmlns:a16="http://schemas.microsoft.com/office/drawing/2014/main" xmlns="" val="1168007382"/>
                    </a:ext>
                  </a:extLst>
                </a:gridCol>
                <a:gridCol w="933479">
                  <a:extLst>
                    <a:ext uri="{9D8B030D-6E8A-4147-A177-3AD203B41FA5}">
                      <a16:colId xmlns:a16="http://schemas.microsoft.com/office/drawing/2014/main" xmlns="" val="2829857005"/>
                    </a:ext>
                  </a:extLst>
                </a:gridCol>
                <a:gridCol w="933479">
                  <a:extLst>
                    <a:ext uri="{9D8B030D-6E8A-4147-A177-3AD203B41FA5}">
                      <a16:colId xmlns:a16="http://schemas.microsoft.com/office/drawing/2014/main" xmlns="" val="3284222128"/>
                    </a:ext>
                  </a:extLst>
                </a:gridCol>
                <a:gridCol w="746783">
                  <a:extLst>
                    <a:ext uri="{9D8B030D-6E8A-4147-A177-3AD203B41FA5}">
                      <a16:colId xmlns:a16="http://schemas.microsoft.com/office/drawing/2014/main" xmlns="" val="2998473807"/>
                    </a:ext>
                  </a:extLst>
                </a:gridCol>
                <a:gridCol w="2613740">
                  <a:extLst>
                    <a:ext uri="{9D8B030D-6E8A-4147-A177-3AD203B41FA5}">
                      <a16:colId xmlns:a16="http://schemas.microsoft.com/office/drawing/2014/main" xmlns="" val="835145865"/>
                    </a:ext>
                  </a:extLst>
                </a:gridCol>
              </a:tblGrid>
              <a:tr h="38565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Building 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and 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Floor#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Occupants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Current</a:t>
                      </a:r>
                    </a:p>
                    <a:p>
                      <a:pPr algn="l" fontAlgn="t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Lease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Proposed Lease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Change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Notes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0240486"/>
                  </a:ext>
                </a:extLst>
              </a:tr>
              <a:tr h="172647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</a:rPr>
                        <a:t>250 Constitution Plaza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1420255"/>
                  </a:ext>
                </a:extLst>
              </a:tr>
              <a:tr h="318388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2nd Floor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City Treasurer Office and Pension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</a:rPr>
                        <a:t>7,232 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7,232 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(</a:t>
                      </a:r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0.0%)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No change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771009"/>
                  </a:ext>
                </a:extLst>
              </a:tr>
              <a:tr h="17264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</a:rPr>
                        <a:t>3rd Floor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Probate Court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11,858 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11,858 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(</a:t>
                      </a:r>
                      <a:r>
                        <a:rPr lang="en-US" sz="1300" u="none" strike="noStrike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0.0%)</a:t>
                      </a: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No change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3726622"/>
                  </a:ext>
                </a:extLst>
              </a:tr>
              <a:tr h="46412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4th Floor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Development Services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11,858 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(</a:t>
                      </a:r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100.0%)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Development Services will move </a:t>
                      </a:r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from this space to consolidated space on 1st floor of 260 CP.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117541"/>
                  </a:ext>
                </a:extLst>
              </a:tr>
              <a:tr h="172647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Total, 250 Constitution</a:t>
                      </a:r>
                      <a:r>
                        <a:rPr lang="en-US" sz="1300" b="1" u="none" strike="noStrike" baseline="0" dirty="0" smtClean="0">
                          <a:solidFill>
                            <a:srgbClr val="000090"/>
                          </a:solidFill>
                          <a:effectLst/>
                        </a:rPr>
                        <a:t> Plaza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</a:rPr>
                        <a:t>30,948 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19,090 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</a:rPr>
                        <a:t>(</a:t>
                      </a:r>
                      <a:r>
                        <a:rPr lang="en-US" sz="1300" b="1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38.3%)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9747740"/>
                  </a:ext>
                </a:extLst>
              </a:tr>
              <a:tr h="172647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</a:rPr>
                        <a:t>260 Constitution Plaza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0277623"/>
                  </a:ext>
                </a:extLst>
              </a:tr>
              <a:tr h="755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Lower Level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MHIS office space, MHIS data center, and storage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16,842 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(</a:t>
                      </a:r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100.0%)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MHIS moving </a:t>
                      </a:r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to consolidated office space on 1st floor of 260 CP.  MHIS data center </a:t>
                      </a:r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moved</a:t>
                      </a:r>
                      <a:r>
                        <a:rPr lang="en-US" sz="1300" u="none" strike="noStrike" baseline="0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to </a:t>
                      </a:r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renovated data center space in 50 Jennings Road.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5912973"/>
                  </a:ext>
                </a:extLst>
              </a:tr>
              <a:tr h="755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</a:rPr>
                        <a:t>1st Floor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</a:rPr>
                        <a:t>Internal Audit, Licenses and Inspections, MHIS, Rebuilding Hartford, and storage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28,864 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28,864 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 (</a:t>
                      </a:r>
                      <a:r>
                        <a:rPr lang="en-US" sz="1300" u="none" strike="noStrike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0.0%)</a:t>
                      </a: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Internal </a:t>
                      </a:r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Audit </a:t>
                      </a:r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moved to</a:t>
                      </a:r>
                      <a:r>
                        <a:rPr lang="en-US" sz="1300" u="none" strike="noStrike" baseline="0" dirty="0" smtClean="0">
                          <a:solidFill>
                            <a:srgbClr val="000090"/>
                          </a:solidFill>
                          <a:effectLst/>
                        </a:rPr>
                        <a:t> renovated space on </a:t>
                      </a:r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3rd </a:t>
                      </a:r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floor of City Hall.  The vacated space </a:t>
                      </a:r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is</a:t>
                      </a:r>
                      <a:r>
                        <a:rPr lang="en-US" sz="1300" u="none" strike="noStrike" baseline="0" dirty="0" smtClean="0">
                          <a:solidFill>
                            <a:srgbClr val="000090"/>
                          </a:solidFill>
                          <a:effectLst/>
                        </a:rPr>
                        <a:t> being </a:t>
                      </a:r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occupied </a:t>
                      </a:r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by MHIS and/or Development Services.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3654953"/>
                  </a:ext>
                </a:extLst>
              </a:tr>
              <a:tr h="318388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</a:rPr>
                        <a:t>2nd Floor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</a:rPr>
                        <a:t>Public Hearing Room (Planning and Zoning)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</a:rPr>
                        <a:t>3,692 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(</a:t>
                      </a:r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100.0%)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</a:rPr>
                        <a:t>This space will be </a:t>
                      </a:r>
                      <a:r>
                        <a:rPr lang="en-US" sz="1300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vacated.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0177835"/>
                  </a:ext>
                </a:extLst>
              </a:tr>
              <a:tr h="172647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Total, 260 Constitution</a:t>
                      </a:r>
                      <a:r>
                        <a:rPr lang="en-US" sz="1300" b="1" u="none" strike="noStrike" baseline="0" dirty="0" smtClean="0">
                          <a:solidFill>
                            <a:srgbClr val="000090"/>
                          </a:solidFill>
                          <a:effectLst/>
                        </a:rPr>
                        <a:t> Plaza</a:t>
                      </a:r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u="none" strike="noStrike">
                          <a:solidFill>
                            <a:srgbClr val="000090"/>
                          </a:solidFill>
                          <a:effectLst/>
                        </a:rPr>
                        <a:t>49,398 </a:t>
                      </a:r>
                      <a:endParaRPr lang="en-US" sz="1300" b="1" i="0" u="none" strike="noStrike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28,864 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(41.2%)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5356841"/>
                  </a:ext>
                </a:extLst>
              </a:tr>
              <a:tr h="172647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Total</a:t>
                      </a:r>
                      <a:r>
                        <a:rPr lang="en-US" sz="1300" b="1" u="none" strike="noStrike" baseline="0" dirty="0" smtClean="0">
                          <a:solidFill>
                            <a:srgbClr val="000090"/>
                          </a:solidFill>
                          <a:effectLst/>
                        </a:rPr>
                        <a:t>, </a:t>
                      </a:r>
                      <a:r>
                        <a:rPr lang="en-US" sz="1300" b="1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250 </a:t>
                      </a:r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</a:rPr>
                        <a:t>and 260 </a:t>
                      </a:r>
                      <a:r>
                        <a:rPr lang="en-US" sz="1300" b="1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Constitution</a:t>
                      </a:r>
                      <a:r>
                        <a:rPr lang="en-US" sz="1300" b="1" u="none" strike="noStrike" baseline="0" dirty="0" smtClean="0">
                          <a:solidFill>
                            <a:srgbClr val="000090"/>
                          </a:solidFill>
                          <a:effectLst/>
                        </a:rPr>
                        <a:t> Plaza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</a:rPr>
                        <a:t>80,346 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47,954 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u="none" strike="noStrike" dirty="0" smtClean="0">
                          <a:solidFill>
                            <a:srgbClr val="000090"/>
                          </a:solidFill>
                          <a:effectLst/>
                        </a:rPr>
                        <a:t>(40.3%)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691566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855777" y="6257281"/>
            <a:ext cx="35374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spcAft>
                <a:spcPct val="25000"/>
              </a:spcAft>
            </a:pPr>
            <a:r>
              <a:rPr lang="en-US" sz="1000" i="1" dirty="0" smtClean="0">
                <a:latin typeface="Century Gothic" charset="0"/>
                <a:ea typeface="Century Gothic" charset="0"/>
                <a:cs typeface="Century Gothic" charset="0"/>
              </a:rPr>
              <a:t>Source:  Office of Management, Budget, and Grants.</a:t>
            </a:r>
            <a:endParaRPr lang="en-US" sz="1000" i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4043" y="83649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entury Gothic"/>
              <a:cs typeface="Century Gothic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kern="0" dirty="0" smtClean="0">
                <a:solidFill>
                  <a:srgbClr val="00009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SUMMARY</a:t>
            </a:r>
            <a:endParaRPr lang="en-US" altLang="en-US" sz="2400" b="1" kern="0" dirty="0">
              <a:solidFill>
                <a:srgbClr val="00009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71" y="199821"/>
            <a:ext cx="1021406" cy="102140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433136" y="805751"/>
            <a:ext cx="6860515" cy="2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6493836"/>
            <a:ext cx="7778372" cy="0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33136" y="860226"/>
            <a:ext cx="709676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11-year term, ability to terminate at the 68</a:t>
            </a:r>
            <a:r>
              <a:rPr lang="en-US" sz="2000" baseline="30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th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 month </a:t>
            </a:r>
          </a:p>
          <a:p>
            <a:pPr marL="285750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Reduction of space leased to </a:t>
            </a:r>
            <a:r>
              <a:rPr lang="en-US" sz="2000" b="1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47,954 </a:t>
            </a:r>
            <a:r>
              <a:rPr lang="en-US" sz="2000" b="1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square </a:t>
            </a:r>
            <a:r>
              <a:rPr lang="en-US" sz="2000" b="1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feet (40.3% reduction)</a:t>
            </a:r>
            <a:endParaRPr lang="en-US" sz="2000" b="1" dirty="0">
              <a:solidFill>
                <a:srgbClr val="00009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New lease terms will reduce annual rental cost (base rent and operating expenses) to the City, </a:t>
            </a:r>
            <a:r>
              <a:rPr lang="en-US" sz="2000" b="1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providing approximately $</a:t>
            </a:r>
            <a:r>
              <a:rPr lang="en-US" sz="2000" b="1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1.2 </a:t>
            </a:r>
            <a:r>
              <a:rPr lang="en-US" sz="2000" b="1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million in average annual savings, a </a:t>
            </a:r>
            <a:r>
              <a:rPr lang="en-US" sz="2000" b="1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53% reduction</a:t>
            </a:r>
            <a:endParaRPr lang="en-US" sz="2000" dirty="0" smtClean="0">
              <a:solidFill>
                <a:srgbClr val="00009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Provides 8 months of free rent to the City in FY2018.</a:t>
            </a:r>
          </a:p>
          <a:p>
            <a:pPr marL="2857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Provides the equivalent value of 3 months of rent to be paid over 5 years to the Business Improvement District to contribute to </a:t>
            </a:r>
            <a:r>
              <a:rPr lang="en-US" sz="2000" b="1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economic activity at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 Constitution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Plaza</a:t>
            </a:r>
          </a:p>
          <a:p>
            <a:pPr marL="2857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Parking costs will move from a fixed number of spaces to paying only for spaces used</a:t>
            </a:r>
          </a:p>
          <a:p>
            <a:pPr marL="285750" lvl="1" indent="-285750" algn="just">
              <a:spcAft>
                <a:spcPct val="25000"/>
              </a:spcAft>
              <a:buFont typeface="Arial" charset="0"/>
              <a:buChar char="•"/>
            </a:pPr>
            <a:endParaRPr lang="en-US" sz="2000" dirty="0">
              <a:solidFill>
                <a:srgbClr val="00009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1" indent="-285750" algn="just">
              <a:spcAft>
                <a:spcPct val="25000"/>
              </a:spcAft>
              <a:buFont typeface="Arial" charset="0"/>
              <a:buChar char="•"/>
            </a:pPr>
            <a:endParaRPr lang="en-US" sz="2000" dirty="0">
              <a:solidFill>
                <a:srgbClr val="00009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endParaRPr lang="en-US" sz="2000" dirty="0">
              <a:solidFill>
                <a:srgbClr val="00009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7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043" y="83649"/>
            <a:ext cx="8229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entury Gothic"/>
              <a:cs typeface="Century Gothic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kern="0" dirty="0" smtClean="0">
                <a:solidFill>
                  <a:srgbClr val="00009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APPENDIX</a:t>
            </a:r>
            <a:endParaRPr lang="en-US" altLang="en-US" sz="2400" b="1" kern="0" dirty="0">
              <a:solidFill>
                <a:srgbClr val="00009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5168" y="805751"/>
            <a:ext cx="6860515" cy="2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6493836"/>
            <a:ext cx="7778372" cy="0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82263" y="892503"/>
          <a:ext cx="649224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xmlns="" val="21785584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5699108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852025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032200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Lease</a:t>
                      </a:r>
                      <a:endParaRPr lang="en-US" dirty="0">
                        <a:latin typeface="Constantia" panose="02030602050306030303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Proposed Lease</a:t>
                      </a:r>
                      <a:endParaRPr lang="en-US" dirty="0">
                        <a:latin typeface="Constantia" panose="02030602050306030303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</a:t>
                      </a:r>
                      <a:endParaRPr lang="en-US" dirty="0">
                        <a:latin typeface="Constantia" panose="02030602050306030303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83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Commencement Date</a:t>
                      </a:r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7/1/2002</a:t>
                      </a:r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7/1/2017</a:t>
                      </a:r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9963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Expiration</a:t>
                      </a:r>
                      <a:r>
                        <a:rPr lang="en-US" sz="1500" baseline="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 Date</a:t>
                      </a:r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6/30/2017</a:t>
                      </a:r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6/30/2028</a:t>
                      </a:r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5938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Initial Term</a:t>
                      </a:r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15 years</a:t>
                      </a:r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11 years</a:t>
                      </a:r>
                    </a:p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Ability</a:t>
                      </a:r>
                      <a:r>
                        <a:rPr lang="en-US" sz="1500" baseline="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 to terminate at 68 month</a:t>
                      </a:r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207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Rentable Square Footage</a:t>
                      </a:r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80,346</a:t>
                      </a:r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47,954</a:t>
                      </a:r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(32,392) </a:t>
                      </a:r>
                    </a:p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(40%) </a:t>
                      </a: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0844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US" sz="1500" baseline="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 Rent Including Operating Costs</a:t>
                      </a:r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$2,277,151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Last year of lease</a:t>
                      </a:r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$1,073,717</a:t>
                      </a:r>
                    </a:p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Average over initial term</a:t>
                      </a:r>
                      <a:r>
                        <a:rPr lang="en-US" sz="1500" baseline="300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US" sz="1500" baseline="300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($1,203,434)</a:t>
                      </a:r>
                    </a:p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(53%)</a:t>
                      </a:r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02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$/sq</a:t>
                      </a:r>
                      <a:r>
                        <a:rPr lang="en-US" sz="1500" baseline="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 foot</a:t>
                      </a:r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$28.34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Last year of lease</a:t>
                      </a: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$22.39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Average over initial term</a:t>
                      </a:r>
                      <a:r>
                        <a:rPr lang="en-US" sz="1500" baseline="300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($5.95)</a:t>
                      </a:r>
                    </a:p>
                    <a:p>
                      <a:r>
                        <a:rPr lang="en-US" sz="1500" dirty="0" smtClean="0">
                          <a:solidFill>
                            <a:srgbClr val="000090"/>
                          </a:solidFill>
                          <a:latin typeface="Century Gothic" panose="020B0502020202020204" pitchFamily="34" charset="0"/>
                        </a:rPr>
                        <a:t>(21%)</a:t>
                      </a:r>
                      <a:endParaRPr lang="en-US" sz="1500" dirty="0">
                        <a:solidFill>
                          <a:srgbClr val="00009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442936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5617710"/>
            <a:ext cx="8117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 algn="just">
              <a:spcAft>
                <a:spcPct val="25000"/>
              </a:spcAft>
            </a:pPr>
            <a:r>
              <a:rPr lang="en-US" sz="1200" baseline="30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1	</a:t>
            </a:r>
            <a:r>
              <a:rPr lang="en-US" sz="12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Excluding operating costs, the average annual Rent costs are estimated to be $961,260, or $20.05 / sq. ft.  The $/sq. foot amount would be lower if including the additional 3 months free rent in lieu of the contribution to the Business Improvement District.</a:t>
            </a:r>
            <a:endParaRPr lang="en-US" sz="1200" dirty="0">
              <a:solidFill>
                <a:srgbClr val="00009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07" y="199821"/>
            <a:ext cx="732269" cy="7322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55777" y="6257281"/>
            <a:ext cx="35374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spcAft>
                <a:spcPct val="25000"/>
              </a:spcAft>
            </a:pPr>
            <a:r>
              <a:rPr lang="en-US" sz="1000" i="1" dirty="0" smtClean="0">
                <a:latin typeface="Century Gothic" charset="0"/>
                <a:ea typeface="Century Gothic" charset="0"/>
                <a:cs typeface="Century Gothic" charset="0"/>
              </a:rPr>
              <a:t>Source:  Office of Management, Budget, and Grants.</a:t>
            </a:r>
            <a:endParaRPr lang="en-US" sz="1000" i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4043" y="83649"/>
            <a:ext cx="8229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entury Gothic"/>
              <a:cs typeface="Century Gothic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kern="0" dirty="0" smtClean="0">
                <a:solidFill>
                  <a:srgbClr val="00009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APPENDIX</a:t>
            </a:r>
            <a:endParaRPr lang="en-US" altLang="en-US" sz="2400" b="1" kern="0" dirty="0">
              <a:solidFill>
                <a:srgbClr val="00009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pic>
        <p:nvPicPr>
          <p:cNvPr id="9" name="Picture 8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71" y="199821"/>
            <a:ext cx="1021406" cy="102140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433136" y="805751"/>
            <a:ext cx="6860515" cy="2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6493836"/>
            <a:ext cx="7778372" cy="0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33136" y="941856"/>
            <a:ext cx="709676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Landlord to provide lease improvements of approximately $1.9 million one year after lease signing</a:t>
            </a: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Requires certification that the City is not intending to file bankruptcy</a:t>
            </a: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Otherwise, lease improvements will not commence until exit from bankruptcy</a:t>
            </a:r>
          </a:p>
          <a:p>
            <a:pPr marL="285750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Parking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costs will move from a fixed number of spaces to paying only for spaces used</a:t>
            </a: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Current:  annual cost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of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$262,573 based on 144 spaces</a:t>
            </a:r>
            <a:endParaRPr lang="en-US" sz="2000" dirty="0">
              <a:solidFill>
                <a:srgbClr val="00009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Estimated:  annual cost up to $269,663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based on 141 spaces (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till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projecting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usage)</a:t>
            </a:r>
            <a:endParaRPr lang="en-US" sz="2000" dirty="0">
              <a:solidFill>
                <a:srgbClr val="00009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0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043" y="22005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2400" b="1" kern="0" dirty="0">
              <a:solidFill>
                <a:srgbClr val="00009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kern="0" dirty="0">
                <a:solidFill>
                  <a:srgbClr val="00009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APPENDIX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71" y="199821"/>
            <a:ext cx="1021406" cy="102140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57200" y="809267"/>
            <a:ext cx="6860515" cy="2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6493836"/>
            <a:ext cx="7778372" cy="0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D30D-4DC6-8B44-9E9F-963DA170B08E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6034" y="1015639"/>
            <a:ext cx="7095037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City Council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Approval of Lease to achieve the savings reflected in the FY2018 Adopted Budget (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completed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285750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Lease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execution</a:t>
            </a:r>
          </a:p>
          <a:p>
            <a:pPr marL="285750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Execute relocation of Internal Audit and MHIS data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center (completed)</a:t>
            </a:r>
            <a:endParaRPr lang="en-US" sz="2000" dirty="0">
              <a:solidFill>
                <a:srgbClr val="00009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Consolidation of office space at Constitution Plaza</a:t>
            </a: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City will vacate lower level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of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260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Constitution by May 1, 2018</a:t>
            </a:r>
            <a:endParaRPr lang="en-US" sz="2000" dirty="0">
              <a:solidFill>
                <a:srgbClr val="00009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City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will vacate 4</a:t>
            </a:r>
            <a:r>
              <a:rPr lang="en-US" sz="2000" baseline="30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th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 floor of 250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Constitution and 2</a:t>
            </a:r>
            <a:r>
              <a:rPr lang="en-US" sz="2000" baseline="30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nd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 floor of 260 Constitution upon completion of lease improvements</a:t>
            </a: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Internal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Audit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move 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to City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Hall (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completed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US" sz="2000" dirty="0">
              <a:solidFill>
                <a:srgbClr val="00009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742950" lvl="1" indent="-285750" algn="just">
              <a:spcAft>
                <a:spcPct val="25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MHIS data center to move to Jennings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Road (</a:t>
            </a:r>
            <a:r>
              <a:rPr lang="en-US" sz="20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completed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US" sz="2000" dirty="0">
              <a:solidFill>
                <a:srgbClr val="00009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7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14857</TotalTime>
  <Words>797</Words>
  <Application>Microsoft Office PowerPoint</Application>
  <PresentationFormat>On-screen Show (4:3)</PresentationFormat>
  <Paragraphs>172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Constantia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Dakers, Robert</cp:lastModifiedBy>
  <cp:revision>361</cp:revision>
  <cp:lastPrinted>2017-06-19T20:54:26Z</cp:lastPrinted>
  <dcterms:created xsi:type="dcterms:W3CDTF">2014-02-12T19:44:34Z</dcterms:created>
  <dcterms:modified xsi:type="dcterms:W3CDTF">2018-04-04T17:30:30Z</dcterms:modified>
</cp:coreProperties>
</file>